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114"/>
  </p:notesMasterIdLst>
  <p:sldIdLst>
    <p:sldId id="256" r:id="rId2"/>
    <p:sldId id="299" r:id="rId3"/>
    <p:sldId id="306" r:id="rId4"/>
    <p:sldId id="300" r:id="rId5"/>
    <p:sldId id="301" r:id="rId6"/>
    <p:sldId id="302" r:id="rId7"/>
    <p:sldId id="303" r:id="rId8"/>
    <p:sldId id="304" r:id="rId9"/>
    <p:sldId id="305" r:id="rId10"/>
    <p:sldId id="338" r:id="rId11"/>
    <p:sldId id="345" r:id="rId12"/>
    <p:sldId id="356" r:id="rId13"/>
    <p:sldId id="347" r:id="rId14"/>
    <p:sldId id="318" r:id="rId15"/>
    <p:sldId id="339" r:id="rId16"/>
    <p:sldId id="319" r:id="rId17"/>
    <p:sldId id="321" r:id="rId18"/>
    <p:sldId id="330" r:id="rId19"/>
    <p:sldId id="329" r:id="rId20"/>
    <p:sldId id="332" r:id="rId21"/>
    <p:sldId id="333" r:id="rId22"/>
    <p:sldId id="400" r:id="rId23"/>
    <p:sldId id="403" r:id="rId24"/>
    <p:sldId id="336" r:id="rId25"/>
    <p:sldId id="340" r:id="rId26"/>
    <p:sldId id="349" r:id="rId27"/>
    <p:sldId id="350" r:id="rId28"/>
    <p:sldId id="351" r:id="rId29"/>
    <p:sldId id="352" r:id="rId30"/>
    <p:sldId id="275" r:id="rId31"/>
    <p:sldId id="289" r:id="rId32"/>
    <p:sldId id="373" r:id="rId33"/>
    <p:sldId id="355" r:id="rId34"/>
    <p:sldId id="374" r:id="rId35"/>
    <p:sldId id="375" r:id="rId36"/>
    <p:sldId id="376" r:id="rId37"/>
    <p:sldId id="377" r:id="rId38"/>
    <p:sldId id="378" r:id="rId39"/>
    <p:sldId id="379" r:id="rId40"/>
    <p:sldId id="380" r:id="rId41"/>
    <p:sldId id="381" r:id="rId42"/>
    <p:sldId id="382" r:id="rId43"/>
    <p:sldId id="383" r:id="rId44"/>
    <p:sldId id="384" r:id="rId45"/>
    <p:sldId id="385" r:id="rId46"/>
    <p:sldId id="386" r:id="rId47"/>
    <p:sldId id="387" r:id="rId48"/>
    <p:sldId id="388" r:id="rId49"/>
    <p:sldId id="389" r:id="rId50"/>
    <p:sldId id="390" r:id="rId51"/>
    <p:sldId id="391" r:id="rId52"/>
    <p:sldId id="401" r:id="rId53"/>
    <p:sldId id="402" r:id="rId54"/>
    <p:sldId id="392" r:id="rId55"/>
    <p:sldId id="393" r:id="rId56"/>
    <p:sldId id="394" r:id="rId57"/>
    <p:sldId id="395" r:id="rId58"/>
    <p:sldId id="396" r:id="rId59"/>
    <p:sldId id="397" r:id="rId60"/>
    <p:sldId id="398" r:id="rId61"/>
    <p:sldId id="399" r:id="rId62"/>
    <p:sldId id="341" r:id="rId63"/>
    <p:sldId id="257" r:id="rId64"/>
    <p:sldId id="258" r:id="rId65"/>
    <p:sldId id="344" r:id="rId66"/>
    <p:sldId id="261" r:id="rId67"/>
    <p:sldId id="262" r:id="rId68"/>
    <p:sldId id="263" r:id="rId69"/>
    <p:sldId id="264" r:id="rId70"/>
    <p:sldId id="265" r:id="rId71"/>
    <p:sldId id="266" r:id="rId72"/>
    <p:sldId id="267" r:id="rId73"/>
    <p:sldId id="268" r:id="rId74"/>
    <p:sldId id="271" r:id="rId75"/>
    <p:sldId id="272" r:id="rId76"/>
    <p:sldId id="273" r:id="rId77"/>
    <p:sldId id="274" r:id="rId78"/>
    <p:sldId id="276" r:id="rId79"/>
    <p:sldId id="277" r:id="rId80"/>
    <p:sldId id="278" r:id="rId81"/>
    <p:sldId id="279" r:id="rId82"/>
    <p:sldId id="290" r:id="rId83"/>
    <p:sldId id="280" r:id="rId84"/>
    <p:sldId id="291" r:id="rId85"/>
    <p:sldId id="281" r:id="rId86"/>
    <p:sldId id="282" r:id="rId87"/>
    <p:sldId id="283" r:id="rId88"/>
    <p:sldId id="284" r:id="rId89"/>
    <p:sldId id="292" r:id="rId90"/>
    <p:sldId id="285" r:id="rId91"/>
    <p:sldId id="286" r:id="rId92"/>
    <p:sldId id="293" r:id="rId93"/>
    <p:sldId id="294" r:id="rId94"/>
    <p:sldId id="295" r:id="rId95"/>
    <p:sldId id="296" r:id="rId96"/>
    <p:sldId id="297" r:id="rId97"/>
    <p:sldId id="298" r:id="rId98"/>
    <p:sldId id="358" r:id="rId99"/>
    <p:sldId id="359" r:id="rId100"/>
    <p:sldId id="360" r:id="rId101"/>
    <p:sldId id="361" r:id="rId102"/>
    <p:sldId id="362" r:id="rId103"/>
    <p:sldId id="363" r:id="rId104"/>
    <p:sldId id="364" r:id="rId105"/>
    <p:sldId id="365" r:id="rId106"/>
    <p:sldId id="366" r:id="rId107"/>
    <p:sldId id="367" r:id="rId108"/>
    <p:sldId id="368" r:id="rId109"/>
    <p:sldId id="369" r:id="rId110"/>
    <p:sldId id="370" r:id="rId111"/>
    <p:sldId id="371" r:id="rId112"/>
    <p:sldId id="372" r:id="rId1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51" autoAdjust="0"/>
    <p:restoredTop sz="95833" autoAdjust="0"/>
  </p:normalViewPr>
  <p:slideViewPr>
    <p:cSldViewPr>
      <p:cViewPr>
        <p:scale>
          <a:sx n="70" d="100"/>
          <a:sy n="70" d="100"/>
        </p:scale>
        <p:origin x="2784" y="9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slide" Target="slides/slide109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notesMaster" Target="notesMasters/notesMaster1.xml"/><Relationship Id="rId115" Type="http://schemas.openxmlformats.org/officeDocument/2006/relationships/presProps" Target="presProps.xml"/><Relationship Id="rId116" Type="http://schemas.openxmlformats.org/officeDocument/2006/relationships/viewProps" Target="viewProps.xml"/><Relationship Id="rId117" Type="http://schemas.openxmlformats.org/officeDocument/2006/relationships/theme" Target="theme/theme1.xml"/><Relationship Id="rId11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A894D7-1378-4110-9F12-81E8F08376CA}" type="datetimeFigureOut">
              <a:rPr lang="en-US" smtClean="0"/>
              <a:pPr/>
              <a:t>1/17/17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83A67-51CE-4FA3-83C1-E60817A01EE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B83A67-51CE-4FA3-83C1-E60817A01EEE}" type="slidenum">
              <a:rPr lang="en-US" smtClean="0"/>
              <a:pPr/>
              <a:t>94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EE7B71E0-8704-4048-B02A-60DACE624D90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62BDC-5B49-470E-8762-C51489F804A9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CEBA8ED0-C3A7-4C6B-93DD-3540553984BF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687B-1232-41B8-AFFD-1660838C2351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80098-E21F-454C-8CCC-B5CF825D2320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BE2A053-38B2-4009-961F-ADC2D50E1353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4FB0AB11-A0B4-43FA-B520-E4B146A6FB74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2A4B1-D105-4045-B7B6-56351CF6681E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CEFD9-5618-44A3-AF67-00378B36AF48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733A4-0E7E-4AD3-B85A-BF491704AAFC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460A7720-3797-4C17-8AE7-16A1D7CAE59B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37A2166-D005-494D-BF24-15AEE23B8BEC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jpe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38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1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685800"/>
            <a:ext cx="8229600" cy="220980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Towards better generalization in Pittsburgh Learning Classifier Systems</a:t>
            </a:r>
            <a:endParaRPr lang="en-US" sz="32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95400" y="3429000"/>
            <a:ext cx="647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gency FB" pitchFamily="34" charset="0"/>
              </a:rPr>
              <a:t>Shubhra Kanti Karmaker </a:t>
            </a:r>
            <a:r>
              <a:rPr lang="en-US" sz="2800" b="1" dirty="0" smtClean="0">
                <a:latin typeface="Agency FB" pitchFamily="34" charset="0"/>
              </a:rPr>
              <a:t>Santu</a:t>
            </a:r>
            <a:endParaRPr lang="en-US" sz="2800" b="1" dirty="0">
              <a:latin typeface="Agency FB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38640-56FF-45BE-8849-D62CE313EEF5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2895600"/>
            <a:ext cx="8153400" cy="16002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9600" dirty="0" smtClean="0">
                <a:solidFill>
                  <a:schemeClr val="accent2">
                    <a:lumMod val="75000"/>
                  </a:schemeClr>
                </a:solidFill>
              </a:rPr>
              <a:t>Motivation</a:t>
            </a:r>
            <a:endParaRPr lang="en-US" sz="9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58C5-A513-4EC6-A7D9-1E65F2DE87FD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References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687B-1232-41B8-AFFD-1660838C2351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100</a:t>
            </a:fld>
            <a:endParaRPr lang="en-US"/>
          </a:p>
        </p:txBody>
      </p:sp>
      <p:pic>
        <p:nvPicPr>
          <p:cNvPr id="6861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39171" y="1600200"/>
            <a:ext cx="7500607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References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687B-1232-41B8-AFFD-1660838C2351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101</a:t>
            </a:fld>
            <a:endParaRPr lang="en-US"/>
          </a:p>
        </p:txBody>
      </p:sp>
      <p:pic>
        <p:nvPicPr>
          <p:cNvPr id="6963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17516" y="1600200"/>
            <a:ext cx="6943918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References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687B-1232-41B8-AFFD-1660838C2351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102</a:t>
            </a:fld>
            <a:endParaRPr lang="en-US"/>
          </a:p>
        </p:txBody>
      </p:sp>
      <p:pic>
        <p:nvPicPr>
          <p:cNvPr id="7065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55762" y="1600199"/>
            <a:ext cx="6873837" cy="463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References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687B-1232-41B8-AFFD-1660838C2351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103</a:t>
            </a:fld>
            <a:endParaRPr lang="en-US"/>
          </a:p>
        </p:txBody>
      </p:sp>
      <p:pic>
        <p:nvPicPr>
          <p:cNvPr id="716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38200" y="1587458"/>
            <a:ext cx="7437437" cy="4365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References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687B-1232-41B8-AFFD-1660838C2351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104</a:t>
            </a:fld>
            <a:endParaRPr lang="en-US"/>
          </a:p>
        </p:txBody>
      </p:sp>
      <p:pic>
        <p:nvPicPr>
          <p:cNvPr id="727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47800" y="1524000"/>
            <a:ext cx="6705600" cy="4734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References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687B-1232-41B8-AFFD-1660838C2351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105</a:t>
            </a:fld>
            <a:endParaRPr lang="en-US"/>
          </a:p>
        </p:txBody>
      </p:sp>
      <p:pic>
        <p:nvPicPr>
          <p:cNvPr id="737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21350" y="1600200"/>
            <a:ext cx="7889249" cy="4469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References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687B-1232-41B8-AFFD-1660838C2351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106</a:t>
            </a:fld>
            <a:endParaRPr lang="en-US"/>
          </a:p>
        </p:txBody>
      </p:sp>
      <p:pic>
        <p:nvPicPr>
          <p:cNvPr id="7475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04187" y="1600200"/>
            <a:ext cx="7970576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References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687B-1232-41B8-AFFD-1660838C2351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107</a:t>
            </a:fld>
            <a:endParaRPr lang="en-US"/>
          </a:p>
        </p:txBody>
      </p:sp>
      <p:pic>
        <p:nvPicPr>
          <p:cNvPr id="75779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88745" y="1600199"/>
            <a:ext cx="6588455" cy="4627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References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687B-1232-41B8-AFFD-1660838C2351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108</a:t>
            </a:fld>
            <a:endParaRPr lang="en-US"/>
          </a:p>
        </p:txBody>
      </p:sp>
      <p:pic>
        <p:nvPicPr>
          <p:cNvPr id="7680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46676" y="1600200"/>
            <a:ext cx="6085598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References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687B-1232-41B8-AFFD-1660838C2351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109</a:t>
            </a:fld>
            <a:endParaRPr lang="en-US"/>
          </a:p>
        </p:txBody>
      </p:sp>
      <p:pic>
        <p:nvPicPr>
          <p:cNvPr id="778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93737" y="1852612"/>
            <a:ext cx="7991475" cy="399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d-Mobile-Companies-network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886200"/>
            <a:ext cx="5935133" cy="26708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Churn Prediction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687B-1232-41B8-AFFD-1660838C2351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Content Placeholder 5" descr="Customer-Churn-Management.jpg"/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3581400" y="1676400"/>
            <a:ext cx="2480153" cy="1676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References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687B-1232-41B8-AFFD-1660838C2351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110</a:t>
            </a:fld>
            <a:endParaRPr lang="en-US"/>
          </a:p>
        </p:txBody>
      </p:sp>
      <p:pic>
        <p:nvPicPr>
          <p:cNvPr id="788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97917" y="1600200"/>
            <a:ext cx="6383115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References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687B-1232-41B8-AFFD-1660838C2351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111</a:t>
            </a:fld>
            <a:endParaRPr lang="en-US"/>
          </a:p>
        </p:txBody>
      </p:sp>
      <p:pic>
        <p:nvPicPr>
          <p:cNvPr id="798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13138" y="1600200"/>
            <a:ext cx="7752674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References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687B-1232-41B8-AFFD-1660838C2351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112</a:t>
            </a:fld>
            <a:endParaRPr lang="en-US"/>
          </a:p>
        </p:txBody>
      </p:sp>
      <p:pic>
        <p:nvPicPr>
          <p:cNvPr id="808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69937" y="2162175"/>
            <a:ext cx="7839075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Automated Loan Evaluation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687B-1232-41B8-AFFD-1660838C2351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Content Placeholder 5" descr="xIW_Loan_jpg_1210161f.jpg.pagespeed.ic.H-OpQQXyg9.jp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60525" y="1752600"/>
            <a:ext cx="6057900" cy="419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Motivation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687B-1232-41B8-AFFD-1660838C2351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Imbalanced data</a:t>
            </a:r>
          </a:p>
          <a:p>
            <a:r>
              <a:rPr lang="en-US" dirty="0" smtClean="0"/>
              <a:t>Plenty of irrelevant attributes (</a:t>
            </a:r>
            <a:r>
              <a:rPr lang="en-US" dirty="0" smtClean="0">
                <a:solidFill>
                  <a:srgbClr val="FF0000"/>
                </a:solidFill>
              </a:rPr>
              <a:t>Over-fitting!</a:t>
            </a:r>
            <a:r>
              <a:rPr lang="en-US" dirty="0" smtClean="0"/>
              <a:t>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Motivation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algn="ctr">
              <a:buNone/>
            </a:pPr>
            <a:r>
              <a:rPr lang="en-US" sz="3600" dirty="0" smtClean="0"/>
              <a:t>Design a Learning Classifier System that handles</a:t>
            </a:r>
          </a:p>
          <a:p>
            <a:pPr lvl="1" algn="ctr">
              <a:buNone/>
            </a:pPr>
            <a:r>
              <a:rPr lang="en-US" sz="5400" dirty="0" smtClean="0"/>
              <a:t>Over-fitting</a:t>
            </a:r>
          </a:p>
          <a:p>
            <a:pPr lvl="1" algn="ctr">
              <a:buNone/>
            </a:pPr>
            <a:r>
              <a:rPr lang="en-US" sz="5400" dirty="0" smtClean="0"/>
              <a:t>+</a:t>
            </a:r>
          </a:p>
          <a:p>
            <a:pPr lvl="1" algn="ctr">
              <a:buNone/>
            </a:pPr>
            <a:r>
              <a:rPr lang="en-US" sz="5400" dirty="0" smtClean="0"/>
              <a:t>class-Imbalance </a:t>
            </a:r>
          </a:p>
          <a:p>
            <a:pPr lvl="1" algn="ctr">
              <a:buNone/>
            </a:pPr>
            <a:r>
              <a:rPr lang="en-US" sz="5400" dirty="0" smtClean="0">
                <a:solidFill>
                  <a:srgbClr val="FF0000"/>
                </a:solidFill>
              </a:rPr>
              <a:t>Jointly</a:t>
            </a:r>
          </a:p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50164-2497-42D3-8D94-362BE55FA2B4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895600"/>
            <a:ext cx="8153400" cy="16002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20040" marR="0" lvl="0" indent="-32004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Our Approach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FAD2-6CD5-4FDA-B369-BD2A2E4595A4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Our Approach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our approach is different?</a:t>
            </a:r>
          </a:p>
          <a:p>
            <a:pPr lvl="1"/>
            <a:r>
              <a:rPr lang="en-US" dirty="0" smtClean="0"/>
              <a:t>Addresses the over-fitting and class-imbalance problem </a:t>
            </a:r>
            <a:r>
              <a:rPr lang="en-US" dirty="0" smtClean="0">
                <a:solidFill>
                  <a:srgbClr val="FF0000"/>
                </a:solidFill>
              </a:rPr>
              <a:t>jointly</a:t>
            </a:r>
          </a:p>
          <a:p>
            <a:pPr lvl="1"/>
            <a:r>
              <a:rPr lang="en-US" dirty="0" smtClean="0"/>
              <a:t>Destructive approach with an </a:t>
            </a:r>
            <a:r>
              <a:rPr lang="en-US" dirty="0" smtClean="0">
                <a:solidFill>
                  <a:srgbClr val="FF0000"/>
                </a:solidFill>
              </a:rPr>
              <a:t>intelligent</a:t>
            </a:r>
            <a:r>
              <a:rPr lang="en-US" dirty="0" smtClean="0"/>
              <a:t> deletion mechanism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Separate</a:t>
            </a:r>
            <a:r>
              <a:rPr lang="en-US" dirty="0" smtClean="0"/>
              <a:t> population for each class of a given problem and ensemble system for handling the class-imbalance</a:t>
            </a:r>
          </a:p>
          <a:p>
            <a:pPr lvl="1"/>
            <a:r>
              <a:rPr lang="en-US" dirty="0" smtClean="0"/>
              <a:t>Rule post-processing step</a:t>
            </a:r>
          </a:p>
          <a:p>
            <a:pPr lvl="2"/>
            <a:r>
              <a:rPr lang="en-US" dirty="0" smtClean="0"/>
              <a:t>Avoid multiple training phase with different parameter settings</a:t>
            </a:r>
          </a:p>
          <a:p>
            <a:pPr lvl="1"/>
            <a:r>
              <a:rPr lang="en-US" dirty="0" smtClean="0"/>
              <a:t>Simple: few operators and parameters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0C227-53B6-4841-B72C-30ECAAEA512E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Our Approach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2667000"/>
            <a:ext cx="8153400" cy="2438400"/>
          </a:xfrm>
        </p:spPr>
        <p:txBody>
          <a:bodyPr/>
          <a:lstStyle/>
          <a:p>
            <a:r>
              <a:rPr lang="en-US" dirty="0" smtClean="0"/>
              <a:t>2 major tasks</a:t>
            </a:r>
          </a:p>
          <a:p>
            <a:pPr lvl="1"/>
            <a:r>
              <a:rPr lang="en-US" dirty="0" smtClean="0"/>
              <a:t>Rule Induction task</a:t>
            </a:r>
          </a:p>
          <a:p>
            <a:pPr lvl="1"/>
            <a:r>
              <a:rPr lang="en-US" dirty="0" smtClean="0"/>
              <a:t>Classification task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09B54-1F27-47D0-9305-40D00AB26140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w Cen MT (Headings)"/>
              </a:rPr>
              <a:t>Our Approach: Rule Induction 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2"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Picture 4" descr="Picture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74034"/>
            <a:ext cx="8001000" cy="5183966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AF9B0-0C46-48F2-BECE-82D58B834359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w Cen MT (Headings)"/>
              </a:rPr>
              <a:t>Our Approach: Rule Induction 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Rule Interestingness</a:t>
            </a:r>
          </a:p>
          <a:p>
            <a:pPr lvl="1"/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3284" y="3271837"/>
            <a:ext cx="8638316" cy="61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4267200"/>
            <a:ext cx="808461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33600" y="2362200"/>
            <a:ext cx="4572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95D0D-C66D-4A7B-96AF-1CF9429CE561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latin typeface="Agency FB" pitchFamily="34" charset="0"/>
              </a:rPr>
              <a:t>Introduction</a:t>
            </a:r>
          </a:p>
          <a:p>
            <a:r>
              <a:rPr lang="en-US" sz="3000" dirty="0" smtClean="0">
                <a:latin typeface="Agency FB" pitchFamily="34" charset="0"/>
              </a:rPr>
              <a:t>Motivation</a:t>
            </a:r>
          </a:p>
          <a:p>
            <a:r>
              <a:rPr lang="en-US" sz="3000" dirty="0" smtClean="0">
                <a:latin typeface="Agency FB" pitchFamily="34" charset="0"/>
              </a:rPr>
              <a:t>Proposed approach</a:t>
            </a:r>
          </a:p>
          <a:p>
            <a:r>
              <a:rPr lang="en-US" sz="3000" dirty="0" smtClean="0">
                <a:latin typeface="Agency FB" pitchFamily="34" charset="0"/>
              </a:rPr>
              <a:t>Experimental Studies</a:t>
            </a:r>
          </a:p>
          <a:p>
            <a:r>
              <a:rPr lang="en-US" sz="3000" dirty="0" smtClean="0">
                <a:latin typeface="Agency FB" pitchFamily="34" charset="0"/>
              </a:rPr>
              <a:t>Conclusion</a:t>
            </a:r>
            <a:endParaRPr lang="en-US" sz="3000" dirty="0">
              <a:latin typeface="Agency FB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19D85-4E70-4000-BED4-44FDA20EEB46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w Cen MT (Headings)"/>
              </a:rPr>
              <a:t>Our Approach: Rule Induction 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Intelligent deletion</a:t>
            </a:r>
          </a:p>
          <a:p>
            <a:pPr lvl="1"/>
            <a:r>
              <a:rPr lang="en-US" dirty="0" smtClean="0"/>
              <a:t>Initial deletion amount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Initial probabilities for attribute deletion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4724400"/>
            <a:ext cx="4254782" cy="999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0" y="2554718"/>
            <a:ext cx="4189209" cy="1179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36FD8-BC7D-45A6-BCBB-736D653BAEB3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w Cen MT (Headings)"/>
              </a:rPr>
              <a:t>Our Approach: Rule Induction 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Intelligent deletion</a:t>
            </a:r>
          </a:p>
          <a:p>
            <a:pPr lvl="1"/>
            <a:r>
              <a:rPr lang="en-US" dirty="0" smtClean="0"/>
              <a:t>Iterative update of deletion amount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Iterative update of probabilities for attribute deletion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743200"/>
            <a:ext cx="854964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4876800"/>
            <a:ext cx="7753350" cy="68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F5535-E0E2-4359-AC1A-543760BFB011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302752" cy="990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w Cen MT (Headings)"/>
              </a:rPr>
              <a:t>Our Approach: Rule Induction task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319130" cy="365125"/>
          </a:xfrm>
        </p:spPr>
        <p:txBody>
          <a:bodyPr/>
          <a:lstStyle/>
          <a:p>
            <a:fld id="{2C3F5535-E0E2-4359-AC1A-543760BFB011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463826" cy="244476"/>
          </a:xfrm>
        </p:spPr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724400" y="1600200"/>
            <a:ext cx="1905000" cy="838200"/>
          </a:xfrm>
          <a:prstGeom prst="rect">
            <a:avLst/>
          </a:prstGeom>
          <a:solidFill>
            <a:schemeClr val="accent2">
              <a:lumMod val="50000"/>
              <a:alpha val="49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Calculate Attribute Interestingness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Diamond 10"/>
          <p:cNvSpPr/>
          <p:nvPr/>
        </p:nvSpPr>
        <p:spPr>
          <a:xfrm>
            <a:off x="4495800" y="2743200"/>
            <a:ext cx="2358887" cy="9906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Any class remaining ?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3" name="Straight Arrow Connector 12"/>
          <p:cNvCxnSpPr>
            <a:stCxn id="8" idx="2"/>
            <a:endCxn id="11" idx="0"/>
          </p:cNvCxnSpPr>
          <p:nvPr/>
        </p:nvCxnSpPr>
        <p:spPr>
          <a:xfrm rot="5400000">
            <a:off x="5523672" y="2589972"/>
            <a:ext cx="304800" cy="16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3"/>
            <a:endCxn id="25" idx="1"/>
          </p:cNvCxnSpPr>
          <p:nvPr/>
        </p:nvCxnSpPr>
        <p:spPr>
          <a:xfrm>
            <a:off x="6854687" y="3238500"/>
            <a:ext cx="536713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7391400" y="2819400"/>
            <a:ext cx="1524000" cy="838200"/>
          </a:xfrm>
          <a:prstGeom prst="rect">
            <a:avLst/>
          </a:prstGeom>
          <a:solidFill>
            <a:schemeClr val="accent2">
              <a:lumMod val="50000"/>
              <a:alpha val="49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Output Selected Rules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934200" y="28956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228600" y="2819400"/>
            <a:ext cx="1524000" cy="838200"/>
          </a:xfrm>
          <a:prstGeom prst="rect">
            <a:avLst/>
          </a:prstGeom>
          <a:solidFill>
            <a:schemeClr val="accent2">
              <a:lumMod val="50000"/>
              <a:alpha val="49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Consider a unprocessed class, </a:t>
            </a:r>
            <a:r>
              <a:rPr lang="en-US" i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endParaRPr lang="en-US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0" name="Straight Arrow Connector 29"/>
          <p:cNvCxnSpPr>
            <a:stCxn id="11" idx="1"/>
            <a:endCxn id="29" idx="3"/>
          </p:cNvCxnSpPr>
          <p:nvPr/>
        </p:nvCxnSpPr>
        <p:spPr>
          <a:xfrm rot="10800000">
            <a:off x="1752600" y="3238500"/>
            <a:ext cx="27432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362201" y="2907268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228600" y="4495800"/>
            <a:ext cx="1524000" cy="838200"/>
          </a:xfrm>
          <a:prstGeom prst="rect">
            <a:avLst/>
          </a:prstGeom>
          <a:solidFill>
            <a:schemeClr val="accent2">
              <a:lumMod val="50000"/>
              <a:alpha val="49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Construct Population P</a:t>
            </a:r>
            <a:r>
              <a:rPr lang="en-US" baseline="-25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endParaRPr lang="en-US" i="1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28600" y="5791200"/>
            <a:ext cx="1524000" cy="838200"/>
          </a:xfrm>
          <a:prstGeom prst="rect">
            <a:avLst/>
          </a:prstGeom>
          <a:solidFill>
            <a:schemeClr val="accent2">
              <a:lumMod val="50000"/>
              <a:alpha val="49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Set Deletion probabilities</a:t>
            </a:r>
            <a:endParaRPr lang="en-US" i="1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962400" y="5791200"/>
            <a:ext cx="1524000" cy="838200"/>
          </a:xfrm>
          <a:prstGeom prst="rect">
            <a:avLst/>
          </a:prstGeom>
          <a:solidFill>
            <a:schemeClr val="accent2">
              <a:lumMod val="50000"/>
              <a:alpha val="49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Execute GA to optimize P</a:t>
            </a:r>
            <a:r>
              <a:rPr lang="en-US" baseline="-25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endParaRPr lang="en-US" i="1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057400" y="5791200"/>
            <a:ext cx="1524000" cy="838200"/>
          </a:xfrm>
          <a:prstGeom prst="rect">
            <a:avLst/>
          </a:prstGeom>
          <a:solidFill>
            <a:schemeClr val="accent2">
              <a:lumMod val="50000"/>
              <a:alpha val="49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Apply Intelligent Deletion</a:t>
            </a:r>
            <a:endParaRPr lang="en-US" i="1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" name="Diamond 46"/>
          <p:cNvSpPr/>
          <p:nvPr/>
        </p:nvSpPr>
        <p:spPr>
          <a:xfrm>
            <a:off x="4880113" y="4419600"/>
            <a:ext cx="2054087" cy="9906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Better solution found?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8" name="Straight Arrow Connector 47"/>
          <p:cNvCxnSpPr>
            <a:stCxn id="47" idx="3"/>
            <a:endCxn id="65" idx="1"/>
          </p:cNvCxnSpPr>
          <p:nvPr/>
        </p:nvCxnSpPr>
        <p:spPr>
          <a:xfrm>
            <a:off x="6934200" y="4914900"/>
            <a:ext cx="4572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2057400" y="4495800"/>
            <a:ext cx="1524000" cy="838200"/>
          </a:xfrm>
          <a:prstGeom prst="rect">
            <a:avLst/>
          </a:prstGeom>
          <a:solidFill>
            <a:schemeClr val="accent2">
              <a:lumMod val="50000"/>
              <a:alpha val="49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Recalculate Deletion Probabilities</a:t>
            </a:r>
            <a:endParaRPr lang="en-US" i="1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0" name="Straight Arrow Connector 59"/>
          <p:cNvCxnSpPr>
            <a:stCxn id="47" idx="1"/>
            <a:endCxn id="58" idx="3"/>
          </p:cNvCxnSpPr>
          <p:nvPr/>
        </p:nvCxnSpPr>
        <p:spPr>
          <a:xfrm rot="10800000">
            <a:off x="3581401" y="4914900"/>
            <a:ext cx="1298713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629400" y="4507468"/>
            <a:ext cx="534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3858204" y="4507468"/>
            <a:ext cx="561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7391400" y="4495800"/>
            <a:ext cx="1676400" cy="838200"/>
          </a:xfrm>
          <a:prstGeom prst="rect">
            <a:avLst/>
          </a:prstGeom>
          <a:solidFill>
            <a:schemeClr val="accent2">
              <a:lumMod val="50000"/>
              <a:alpha val="49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Select Rules from the best individual of P</a:t>
            </a:r>
            <a:r>
              <a:rPr lang="en-US" baseline="-25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endParaRPr lang="en-US" i="1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1" name="Elbow Connector 80"/>
          <p:cNvCxnSpPr>
            <a:stCxn id="65" idx="0"/>
            <a:endCxn id="11" idx="2"/>
          </p:cNvCxnSpPr>
          <p:nvPr/>
        </p:nvCxnSpPr>
        <p:spPr>
          <a:xfrm rot="16200000" flipV="1">
            <a:off x="6571422" y="2837622"/>
            <a:ext cx="762000" cy="255435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/>
          <p:cNvCxnSpPr>
            <a:stCxn id="45" idx="3"/>
            <a:endCxn id="47" idx="2"/>
          </p:cNvCxnSpPr>
          <p:nvPr/>
        </p:nvCxnSpPr>
        <p:spPr>
          <a:xfrm flipV="1">
            <a:off x="5486400" y="5410200"/>
            <a:ext cx="420757" cy="80010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29" idx="2"/>
            <a:endCxn id="43" idx="0"/>
          </p:cNvCxnSpPr>
          <p:nvPr/>
        </p:nvCxnSpPr>
        <p:spPr>
          <a:xfrm rot="5400000">
            <a:off x="571500" y="4076700"/>
            <a:ext cx="8382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43" idx="2"/>
            <a:endCxn id="44" idx="0"/>
          </p:cNvCxnSpPr>
          <p:nvPr/>
        </p:nvCxnSpPr>
        <p:spPr>
          <a:xfrm rot="5400000">
            <a:off x="762000" y="5562600"/>
            <a:ext cx="4572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44" idx="3"/>
            <a:endCxn id="46" idx="1"/>
          </p:cNvCxnSpPr>
          <p:nvPr/>
        </p:nvCxnSpPr>
        <p:spPr>
          <a:xfrm>
            <a:off x="1752600" y="6210300"/>
            <a:ext cx="3048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46" idx="3"/>
            <a:endCxn id="45" idx="1"/>
          </p:cNvCxnSpPr>
          <p:nvPr/>
        </p:nvCxnSpPr>
        <p:spPr>
          <a:xfrm>
            <a:off x="3581400" y="6210300"/>
            <a:ext cx="3810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58" idx="2"/>
            <a:endCxn id="46" idx="0"/>
          </p:cNvCxnSpPr>
          <p:nvPr/>
        </p:nvCxnSpPr>
        <p:spPr>
          <a:xfrm rot="5400000">
            <a:off x="2590800" y="5562600"/>
            <a:ext cx="4572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Picture 107" descr="Picture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7400" y="3276600"/>
            <a:ext cx="1881729" cy="121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302752" cy="990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w Cen MT (Headings)"/>
              </a:rPr>
              <a:t>Our Approach: Classification task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463826" cy="244476"/>
          </a:xfrm>
        </p:spPr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905000"/>
            <a:ext cx="8153400" cy="4724400"/>
          </a:xfrm>
        </p:spPr>
        <p:txBody>
          <a:bodyPr>
            <a:normAutofit/>
          </a:bodyPr>
          <a:lstStyle/>
          <a:p>
            <a:r>
              <a:rPr lang="en-US" dirty="0" smtClean="0"/>
              <a:t>Match against all selected rules</a:t>
            </a:r>
          </a:p>
          <a:p>
            <a:r>
              <a:rPr lang="en-US" dirty="0" smtClean="0"/>
              <a:t>Assign the class with majority vote</a:t>
            </a:r>
          </a:p>
          <a:p>
            <a:r>
              <a:rPr lang="en-US" dirty="0" smtClean="0"/>
              <a:t>Compute partial matches to resolve ties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895600"/>
            <a:ext cx="8153400" cy="1600200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/>
          <a:p>
            <a:pPr marL="320040" marR="0" lvl="0" indent="-32004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Experimental studies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6C00-16DB-46F4-A8FD-15A73D2CBE00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4900" dirty="0" smtClean="0">
                <a:solidFill>
                  <a:schemeClr val="accent2">
                    <a:lumMod val="75000"/>
                  </a:schemeClr>
                </a:solidFill>
              </a:rPr>
              <a:t>Experimental studies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Datasets from UCI machine learning repository</a:t>
            </a:r>
          </a:p>
          <a:p>
            <a:pPr lvl="1"/>
            <a:r>
              <a:rPr lang="en-US" dirty="0" smtClean="0"/>
              <a:t>30 standard data-sets</a:t>
            </a:r>
          </a:p>
          <a:p>
            <a:pPr lvl="1"/>
            <a:r>
              <a:rPr lang="en-US" dirty="0" smtClean="0"/>
              <a:t>33 imbalanced data-sets</a:t>
            </a:r>
          </a:p>
          <a:p>
            <a:r>
              <a:rPr lang="en-US" dirty="0" smtClean="0"/>
              <a:t>Compared algorithms</a:t>
            </a:r>
          </a:p>
          <a:p>
            <a:pPr lvl="1"/>
            <a:r>
              <a:rPr lang="en-US" dirty="0" smtClean="0"/>
              <a:t>20 evolutionary approaches</a:t>
            </a:r>
          </a:p>
          <a:p>
            <a:pPr lvl="1"/>
            <a:r>
              <a:rPr lang="en-US" dirty="0" smtClean="0"/>
              <a:t>7 non-evolutionary approaches</a:t>
            </a:r>
          </a:p>
          <a:p>
            <a:r>
              <a:rPr lang="en-US" dirty="0" smtClean="0"/>
              <a:t>Performance Measures</a:t>
            </a:r>
          </a:p>
          <a:p>
            <a:pPr lvl="1"/>
            <a:r>
              <a:rPr lang="en-US" dirty="0" smtClean="0"/>
              <a:t>Accuracy</a:t>
            </a:r>
          </a:p>
          <a:p>
            <a:pPr lvl="1"/>
            <a:r>
              <a:rPr lang="en-US" dirty="0" smtClean="0"/>
              <a:t>Cohen’s kappa</a:t>
            </a:r>
          </a:p>
          <a:p>
            <a:pPr lvl="1"/>
            <a:r>
              <a:rPr lang="en-US" dirty="0" smtClean="0"/>
              <a:t>G-mean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AA2AE-37E7-46DE-A3ED-21F763022973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524000"/>
            <a:ext cx="9144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687B-1232-41B8-AFFD-1660838C2351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75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63629" y="1600200"/>
            <a:ext cx="7851691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687B-1232-41B8-AFFD-1660838C2351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861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95272" y="1600200"/>
            <a:ext cx="7988405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687B-1232-41B8-AFFD-1660838C2351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963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89778" y="1600200"/>
            <a:ext cx="7799394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2895600"/>
            <a:ext cx="8153400" cy="16002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9600" dirty="0" smtClean="0">
                <a:solidFill>
                  <a:schemeClr val="accent2">
                    <a:lumMod val="75000"/>
                  </a:schemeClr>
                </a:solidFill>
              </a:rPr>
              <a:t>Introduction</a:t>
            </a:r>
            <a:endParaRPr lang="en-US" sz="9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190CC-9CE0-46FA-A71D-20E13C38FD94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14400" y="1600200"/>
            <a:ext cx="7507705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252728"/>
          </a:xfrm>
        </p:spPr>
        <p:txBody>
          <a:bodyPr>
            <a:normAutofit fontScale="90000"/>
          </a:bodyPr>
          <a:lstStyle/>
          <a:p>
            <a:pPr marL="742950" indent="-742950"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Experimental studies: Results</a:t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Box plot for G-mean to compare EDARIC and other evolutionary approaches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endParaRPr lang="en-US" sz="22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E5997-9D77-4D81-8D7C-2E408211A192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tarPlotImbalancedGmean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62000" y="1644958"/>
            <a:ext cx="8001000" cy="4984442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252728"/>
          </a:xfrm>
        </p:spPr>
        <p:txBody>
          <a:bodyPr>
            <a:normAutofit fontScale="90000"/>
          </a:bodyPr>
          <a:lstStyle/>
          <a:p>
            <a:pPr marL="742950" indent="-742950"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Experimental studies: Results</a:t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Star plot for G-mean to compare EDARIC and other selected evolutionary approaches</a:t>
            </a:r>
            <a:b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</a:br>
            <a:endParaRPr lang="en-US" sz="20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4C0A2-C45A-47F0-86AD-3D1892565991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Conclusion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687B-1232-41B8-AFFD-1660838C2351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New evolutionary approach based algorithm, EDARIC</a:t>
            </a:r>
          </a:p>
          <a:p>
            <a:r>
              <a:rPr lang="en-US" dirty="0" smtClean="0"/>
              <a:t>Destructive approach</a:t>
            </a:r>
          </a:p>
          <a:p>
            <a:r>
              <a:rPr lang="en-US" dirty="0" smtClean="0"/>
              <a:t>encounter over-fitting and class-imbalance </a:t>
            </a:r>
            <a:r>
              <a:rPr lang="en-US" dirty="0" err="1" smtClean="0"/>
              <a:t>simulataneously</a:t>
            </a:r>
            <a:endParaRPr lang="en-US" dirty="0" smtClean="0"/>
          </a:p>
          <a:p>
            <a:r>
              <a:rPr lang="en-US" dirty="0" smtClean="0"/>
              <a:t>Extensive simulation</a:t>
            </a:r>
          </a:p>
          <a:p>
            <a:r>
              <a:rPr lang="en-US" dirty="0" smtClean="0"/>
              <a:t>Superiority of proposed method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687B-1232-41B8-AFFD-1660838C2351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6" name="Content Placeholder 5" descr="questions.jp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315635" y="1600200"/>
            <a:ext cx="6747679" cy="4495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2895600"/>
            <a:ext cx="8153400" cy="16002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9600" dirty="0" smtClean="0">
                <a:solidFill>
                  <a:schemeClr val="accent2">
                    <a:lumMod val="75000"/>
                  </a:schemeClr>
                </a:solidFill>
              </a:rPr>
              <a:t>Related Works</a:t>
            </a:r>
            <a:endParaRPr lang="en-US" sz="9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D4588-C36F-4FEC-951C-30A24C7618D9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</a:rPr>
              <a:t>Related Works: Existing Classifier Models</a:t>
            </a:r>
            <a:endParaRPr lang="en-US" sz="3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2438400"/>
            <a:ext cx="8153400" cy="3657600"/>
          </a:xfrm>
        </p:spPr>
        <p:txBody>
          <a:bodyPr/>
          <a:lstStyle/>
          <a:p>
            <a:r>
              <a:rPr lang="en-US" dirty="0" smtClean="0"/>
              <a:t>Evolutionary Approaches</a:t>
            </a:r>
          </a:p>
          <a:p>
            <a:r>
              <a:rPr lang="en-US" dirty="0" smtClean="0"/>
              <a:t>Non-evolutionary Approaches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1925-C25B-4154-B694-4483391E0C7B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</a:rPr>
              <a:t>Related Works: Existing Evolutionary Classifier Models</a:t>
            </a:r>
            <a:endParaRPr lang="en-US" sz="3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752600"/>
            <a:ext cx="8153400" cy="4724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Michigan Approach</a:t>
            </a:r>
          </a:p>
          <a:p>
            <a:pPr lvl="1"/>
            <a:r>
              <a:rPr lang="en-US" dirty="0" smtClean="0"/>
              <a:t>XCS</a:t>
            </a:r>
          </a:p>
          <a:p>
            <a:pPr lvl="1"/>
            <a:r>
              <a:rPr lang="en-US" dirty="0" smtClean="0"/>
              <a:t>UCS</a:t>
            </a:r>
          </a:p>
          <a:p>
            <a:r>
              <a:rPr lang="en-US" dirty="0" smtClean="0"/>
              <a:t>Pittsburgh Approach</a:t>
            </a:r>
          </a:p>
          <a:p>
            <a:pPr lvl="1"/>
            <a:r>
              <a:rPr lang="en-US" dirty="0" smtClean="0"/>
              <a:t>GIL</a:t>
            </a:r>
          </a:p>
          <a:p>
            <a:pPr lvl="1"/>
            <a:r>
              <a:rPr lang="en-US" dirty="0" smtClean="0"/>
              <a:t>Pitts-GIRLA</a:t>
            </a:r>
          </a:p>
          <a:p>
            <a:pPr lvl="1"/>
            <a:r>
              <a:rPr lang="en-US" dirty="0" smtClean="0"/>
              <a:t>DMEL</a:t>
            </a:r>
          </a:p>
          <a:p>
            <a:pPr lvl="1"/>
            <a:r>
              <a:rPr lang="en-US" dirty="0" smtClean="0"/>
              <a:t>GASSIST</a:t>
            </a:r>
          </a:p>
          <a:p>
            <a:pPr lvl="1"/>
            <a:r>
              <a:rPr lang="en-US" dirty="0" smtClean="0"/>
              <a:t>OIGA</a:t>
            </a:r>
          </a:p>
          <a:p>
            <a:pPr lvl="1"/>
            <a:r>
              <a:rPr lang="en-US" dirty="0" smtClean="0"/>
              <a:t>ILGA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91BFE-5628-4BBE-AF15-9F11DC0210AE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</a:rPr>
              <a:t>Related Works: Existing Evolutionary Classifier Models</a:t>
            </a:r>
            <a:endParaRPr lang="en-US" sz="3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752600"/>
            <a:ext cx="8153400" cy="47244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Iterative Rule Learning Approach</a:t>
            </a:r>
          </a:p>
          <a:p>
            <a:pPr lvl="1"/>
            <a:r>
              <a:rPr lang="en-US" dirty="0" smtClean="0"/>
              <a:t>SIA</a:t>
            </a:r>
          </a:p>
          <a:p>
            <a:pPr lvl="1"/>
            <a:r>
              <a:rPr lang="en-US" dirty="0" smtClean="0"/>
              <a:t>HIDER</a:t>
            </a:r>
          </a:p>
          <a:p>
            <a:r>
              <a:rPr lang="en-US" dirty="0" smtClean="0"/>
              <a:t>Genetic Cooperative Competitive Learning Approach</a:t>
            </a:r>
          </a:p>
          <a:p>
            <a:pPr lvl="1"/>
            <a:r>
              <a:rPr lang="en-US" dirty="0" smtClean="0"/>
              <a:t>CORE</a:t>
            </a:r>
          </a:p>
          <a:p>
            <a:pPr lvl="1"/>
            <a:r>
              <a:rPr lang="en-US" dirty="0" smtClean="0"/>
              <a:t>OCEC</a:t>
            </a:r>
          </a:p>
          <a:p>
            <a:pPr lvl="1"/>
            <a:r>
              <a:rPr lang="en-US" dirty="0" smtClean="0"/>
              <a:t>COGIN</a:t>
            </a:r>
          </a:p>
          <a:p>
            <a:r>
              <a:rPr lang="en-US" dirty="0" smtClean="0"/>
              <a:t>Hybrid Evolutionary Decision Trees</a:t>
            </a:r>
          </a:p>
          <a:p>
            <a:pPr lvl="1"/>
            <a:r>
              <a:rPr lang="en-US" dirty="0" smtClean="0"/>
              <a:t>DT-GA</a:t>
            </a:r>
          </a:p>
          <a:p>
            <a:pPr lvl="1"/>
            <a:r>
              <a:rPr lang="en-US" dirty="0" smtClean="0"/>
              <a:t> Oblique-DT</a:t>
            </a:r>
          </a:p>
          <a:p>
            <a:pPr lvl="1"/>
            <a:r>
              <a:rPr lang="en-US" dirty="0" smtClean="0"/>
              <a:t>TARGET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5BDB9-9788-4128-9469-68AE1B2CA5B5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</a:rPr>
              <a:t>Related Works: Existing non-Evolutionary Classifier Models</a:t>
            </a:r>
            <a:endParaRPr lang="en-US" sz="3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752600"/>
            <a:ext cx="8153400" cy="4724400"/>
          </a:xfrm>
        </p:spPr>
        <p:txBody>
          <a:bodyPr>
            <a:normAutofit/>
          </a:bodyPr>
          <a:lstStyle/>
          <a:p>
            <a:r>
              <a:rPr lang="en-US" dirty="0" smtClean="0"/>
              <a:t>CART</a:t>
            </a:r>
          </a:p>
          <a:p>
            <a:r>
              <a:rPr lang="en-US" dirty="0" smtClean="0"/>
              <a:t>AQ</a:t>
            </a:r>
          </a:p>
          <a:p>
            <a:r>
              <a:rPr lang="en-US" dirty="0" smtClean="0"/>
              <a:t>CN2</a:t>
            </a:r>
          </a:p>
          <a:p>
            <a:r>
              <a:rPr lang="en-US" dirty="0" smtClean="0"/>
              <a:t>C4.5</a:t>
            </a:r>
          </a:p>
          <a:p>
            <a:r>
              <a:rPr lang="en-US" dirty="0" smtClean="0"/>
              <a:t>C4.5-Rules</a:t>
            </a:r>
          </a:p>
          <a:p>
            <a:r>
              <a:rPr lang="en-US" dirty="0" smtClean="0"/>
              <a:t>Ripper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BC89E-C8D2-4DF6-AD0E-08EA8F33FC7B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981200"/>
            <a:ext cx="8153400" cy="36576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9600" dirty="0" smtClean="0">
                <a:solidFill>
                  <a:schemeClr val="accent2">
                    <a:lumMod val="75000"/>
                  </a:schemeClr>
                </a:solidFill>
              </a:rPr>
              <a:t>Motivation</a:t>
            </a:r>
          </a:p>
          <a:p>
            <a:pPr algn="ctr">
              <a:buNone/>
            </a:pPr>
            <a:r>
              <a:rPr lang="en-US" sz="9600" dirty="0" smtClean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sz="5400" dirty="0" smtClean="0">
                <a:solidFill>
                  <a:schemeClr val="accent2">
                    <a:lumMod val="75000"/>
                  </a:schemeClr>
                </a:solidFill>
              </a:rPr>
              <a:t>Continued</a:t>
            </a:r>
            <a:r>
              <a:rPr lang="en-US" sz="9600" dirty="0" smtClean="0">
                <a:solidFill>
                  <a:schemeClr val="accent2">
                    <a:lumMod val="75000"/>
                  </a:schemeClr>
                </a:solidFill>
              </a:rPr>
              <a:t>)</a:t>
            </a:r>
            <a:endParaRPr lang="en-US" sz="9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58C5-A513-4EC6-A7D9-1E65F2DE87FD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Introduction: Classification Systems</a:t>
            </a:r>
            <a:endParaRPr lang="en-US" dirty="0"/>
          </a:p>
        </p:txBody>
      </p:sp>
      <p:pic>
        <p:nvPicPr>
          <p:cNvPr id="4" name="Content Placeholder 3" descr="supervised-classification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00613" y="1752600"/>
            <a:ext cx="8714787" cy="4876800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53AC7-B91E-48F5-8C9B-7A3C299DA4E6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accent2">
                    <a:lumMod val="75000"/>
                  </a:schemeClr>
                </a:solidFill>
              </a:rPr>
              <a:t>Motivation</a:t>
            </a:r>
            <a:endParaRPr lang="en-US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752600"/>
            <a:ext cx="8153400" cy="4724400"/>
          </a:xfrm>
        </p:spPr>
        <p:txBody>
          <a:bodyPr>
            <a:normAutofit/>
          </a:bodyPr>
          <a:lstStyle/>
          <a:p>
            <a:r>
              <a:rPr lang="en-US" dirty="0" smtClean="0"/>
              <a:t>Two popular LCS approach</a:t>
            </a:r>
          </a:p>
          <a:p>
            <a:pPr lvl="1"/>
            <a:r>
              <a:rPr lang="en-US" dirty="0" smtClean="0"/>
              <a:t>Michigan</a:t>
            </a:r>
          </a:p>
          <a:p>
            <a:pPr lvl="1"/>
            <a:r>
              <a:rPr lang="en-US" dirty="0" smtClean="0"/>
              <a:t>Pittsburgh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E560A-37C7-4C09-8A43-F8CAE34BB041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2578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Michigan Approach</a:t>
            </a:r>
          </a:p>
          <a:p>
            <a:pPr lvl="1"/>
            <a:r>
              <a:rPr lang="en-US" dirty="0" smtClean="0"/>
              <a:t>Overfitting issue handled in </a:t>
            </a:r>
          </a:p>
          <a:p>
            <a:pPr lvl="2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P. L.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Lanzi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. An analysis of generalization in the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xcs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classifier system.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Evol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.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Comput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., 7(2):125–149, June 1999.</a:t>
            </a:r>
          </a:p>
          <a:p>
            <a:pPr lvl="2"/>
            <a:endParaRPr lang="en-US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S. W. Wilson, S. W. Wilson, G.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Xcs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, and C. System. Generalization in the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xcs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classifier system, 1998</a:t>
            </a:r>
          </a:p>
          <a:p>
            <a:pPr lvl="1"/>
            <a:r>
              <a:rPr lang="en-US" dirty="0" smtClean="0"/>
              <a:t>Class-Imbalance issue handled in </a:t>
            </a:r>
          </a:p>
          <a:p>
            <a:pPr lvl="2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A.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Orriols-Puig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and E.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Bernad-Mansilla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. Evolutionary rule-based systems for imbalanced data sets. Soft Computing, 13(3):213–225, 2009.</a:t>
            </a:r>
          </a:p>
          <a:p>
            <a:pPr lvl="2"/>
            <a:endParaRPr lang="en-US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A.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Orriols-Puig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, E.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Bernad´o-Mansilla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, D. E. Goldberg, K.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Sastry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, and P. L.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Lanzi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.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Facetwise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analysis of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xcs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for problems with class imbalances. Trans.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Evol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. Comp, 13(5):1093–1119, Oct. 2009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6184C-4BAE-42FC-A264-B426BE66A4BF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2578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Pittsburgh Approach</a:t>
            </a:r>
          </a:p>
          <a:p>
            <a:pPr lvl="1"/>
            <a:r>
              <a:rPr lang="en-US" dirty="0" smtClean="0"/>
              <a:t>Overfitting issue handled in </a:t>
            </a:r>
          </a:p>
          <a:p>
            <a:pPr lvl="2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J.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Bacardit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and J. M.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Garrell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. Bloat control and generalization pressure using the minimum description length principle for a Pittsburgh approach learning classifier system. In Proceedings of the 2003-2005 international conference on Learning classifier systems, IWLCS’03-05, pages 59–79, Berlin, Heidelberg, 2007. Springer-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Verlag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.</a:t>
            </a:r>
          </a:p>
          <a:p>
            <a:pPr lvl="2"/>
            <a:endParaRPr lang="en-US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J.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Bacardit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and N.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Krasnogor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. Performance and efficiency of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memetic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pittsburgh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learning classifier systems.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Evol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.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Comput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., 17(3):307–342, Sept. 2009.</a:t>
            </a:r>
          </a:p>
          <a:p>
            <a:pPr lvl="2"/>
            <a:endParaRPr lang="en-US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C. Z.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Janikow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. A knowledge-intensive genetic algorithm for supervised learning. Mach. Learn., 13(2-3):189–228, Nov. 1993.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85C09-E63E-44A1-8F4F-5658D6BE331D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Pittsburgh Approach</a:t>
            </a:r>
          </a:p>
          <a:p>
            <a:pPr lvl="1"/>
            <a:r>
              <a:rPr lang="en-US" dirty="0" smtClean="0"/>
              <a:t>Class-Imbalance issue handled in 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11954322131712176739question_mark_naught101_02.svg.m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3124200"/>
            <a:ext cx="3127000" cy="31270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C5793-4C26-47AD-B239-09FB3C6C3C15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In all Learning Classifier Systems</a:t>
            </a:r>
          </a:p>
          <a:p>
            <a:pPr lvl="1"/>
            <a:r>
              <a:rPr lang="en-US" dirty="0" smtClean="0"/>
              <a:t>Class-Imbalance and Over-fitting issue jointly handled in 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11954322131712176739question_mark_naught101_02.svg.m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3124200"/>
            <a:ext cx="3127000" cy="31270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3AAC3-EFAF-4F6D-BDEE-4C17035A8A37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 algn="l" rtl="0">
              <a:spcBef>
                <a:spcPct val="0"/>
              </a:spcBef>
            </a:pPr>
            <a:r>
              <a:rPr lang="en-US" sz="4400" dirty="0" smtClean="0">
                <a:solidFill>
                  <a:schemeClr val="accent2">
                    <a:lumMod val="75000"/>
                  </a:schemeClr>
                </a:solidFill>
                <a:latin typeface="Tw Cen MT (Headings)"/>
              </a:rPr>
              <a:t>Our Approach: Rule Induction task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w Cen MT (Headings)"/>
              </a:rPr>
              <a:t/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w Cen MT (Headings)"/>
              </a:rPr>
            </a:br>
            <a:endParaRPr lang="en-US" dirty="0">
              <a:solidFill>
                <a:schemeClr val="accent2">
                  <a:lumMod val="75000"/>
                </a:schemeClr>
              </a:solidFill>
              <a:latin typeface="Tw Cen MT (Headings)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Encoding</a:t>
            </a:r>
          </a:p>
          <a:p>
            <a:pPr lvl="1"/>
            <a:r>
              <a:rPr lang="en-US" sz="3300" dirty="0" smtClean="0"/>
              <a:t>attributes </a:t>
            </a:r>
            <a:r>
              <a:rPr lang="en-US" sz="3300" dirty="0" smtClean="0">
                <a:solidFill>
                  <a:schemeClr val="accent2">
                    <a:lumMod val="75000"/>
                  </a:schemeClr>
                </a:solidFill>
              </a:rPr>
              <a:t>a, b, c, d, e</a:t>
            </a:r>
          </a:p>
          <a:p>
            <a:pPr lvl="1"/>
            <a:r>
              <a:rPr lang="en-US" sz="3300" dirty="0" smtClean="0"/>
              <a:t>class attribute </a:t>
            </a:r>
            <a:r>
              <a:rPr lang="en-US" sz="3600" dirty="0" smtClean="0"/>
              <a:t>is </a:t>
            </a:r>
            <a:r>
              <a:rPr lang="en-US" sz="3600" i="1" dirty="0" smtClean="0">
                <a:solidFill>
                  <a:schemeClr val="accent2">
                    <a:lumMod val="75000"/>
                  </a:schemeClr>
                </a:solidFill>
              </a:rPr>
              <a:t>t</a:t>
            </a:r>
            <a:r>
              <a:rPr lang="en-US" sz="3600" dirty="0" smtClean="0"/>
              <a:t>. </a:t>
            </a:r>
          </a:p>
          <a:p>
            <a:pPr lvl="1"/>
            <a:r>
              <a:rPr lang="en-US" sz="3600" dirty="0" smtClean="0"/>
              <a:t>Rule: </a:t>
            </a:r>
            <a:endParaRPr lang="en-US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9800" y="4495800"/>
            <a:ext cx="4028395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638800"/>
            <a:ext cx="8915400" cy="79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62200" y="3581400"/>
            <a:ext cx="444690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213754" y="5040868"/>
            <a:ext cx="1967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Encoding of a gene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438400" y="6324600"/>
            <a:ext cx="373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Encoding of an individual/chromosome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514600" y="419100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00400" y="419100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38600" y="4191000"/>
            <a:ext cx="272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17896" y="419100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91118" y="41910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3704" y="54218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88896" y="54218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13168" y="5421868"/>
            <a:ext cx="272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89096" y="54218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38518" y="54218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00600" y="54218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556096" y="54218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00800" y="5421868"/>
            <a:ext cx="272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232496" y="54218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158118" y="54218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Date Placeholder 3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07F08-B3CC-48E3-BC5B-2F8BF392F6DE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 algn="l" rtl="0">
              <a:spcBef>
                <a:spcPct val="0"/>
              </a:spcBef>
            </a:pPr>
            <a:r>
              <a:rPr lang="en-US" sz="4400" dirty="0" smtClean="0">
                <a:solidFill>
                  <a:schemeClr val="accent2">
                    <a:lumMod val="75000"/>
                  </a:schemeClr>
                </a:solidFill>
                <a:latin typeface="Tw Cen MT (Headings)"/>
              </a:rPr>
              <a:t>Our Approach: Rule Induction task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w Cen MT (Headings)"/>
              </a:rPr>
              <a:t/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w Cen MT (Headings)"/>
              </a:rPr>
            </a:br>
            <a:endParaRPr lang="en-US" dirty="0">
              <a:solidFill>
                <a:schemeClr val="accent2">
                  <a:lumMod val="75000"/>
                </a:schemeClr>
              </a:solidFill>
              <a:latin typeface="Tw Cen MT (Headings)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Fitness Evaluation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3124200"/>
            <a:ext cx="6200776" cy="1002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Date Placeholder 3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64E9A-7D32-46F9-8C14-D447EFAF350F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w Cen MT (Headings)"/>
              </a:rPr>
              <a:t>Our Approach: Rule Induction 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981200"/>
            <a:ext cx="8153400" cy="4114800"/>
          </a:xfrm>
        </p:spPr>
        <p:txBody>
          <a:bodyPr>
            <a:normAutofit/>
          </a:bodyPr>
          <a:lstStyle/>
          <a:p>
            <a:r>
              <a:rPr lang="en-US" dirty="0" smtClean="0"/>
              <a:t>Initialization</a:t>
            </a:r>
          </a:p>
          <a:p>
            <a:pPr lvl="1"/>
            <a:r>
              <a:rPr lang="en-US" dirty="0" smtClean="0"/>
              <a:t>Multiple population</a:t>
            </a:r>
          </a:p>
          <a:p>
            <a:pPr lvl="1"/>
            <a:r>
              <a:rPr lang="en-US" dirty="0" smtClean="0"/>
              <a:t>One population per class</a:t>
            </a:r>
          </a:p>
          <a:p>
            <a:pPr lvl="1"/>
            <a:r>
              <a:rPr lang="en-US" dirty="0" smtClean="0"/>
              <a:t>Population of class </a:t>
            </a:r>
            <a:r>
              <a:rPr lang="en-US" i="1" dirty="0" err="1" smtClean="0"/>
              <a:t>i</a:t>
            </a:r>
            <a:r>
              <a:rPr lang="en-US" dirty="0" smtClean="0"/>
              <a:t> is denoted by </a:t>
            </a:r>
            <a:r>
              <a:rPr lang="en-US" i="1" dirty="0" smtClean="0"/>
              <a:t>P</a:t>
            </a:r>
            <a:r>
              <a:rPr lang="en-US" i="1" baseline="-25000" dirty="0" smtClean="0"/>
              <a:t>i</a:t>
            </a:r>
          </a:p>
          <a:p>
            <a:pPr lvl="1"/>
            <a:r>
              <a:rPr lang="en-US" dirty="0" smtClean="0"/>
              <a:t>To construct a chromosome of P</a:t>
            </a:r>
            <a:r>
              <a:rPr lang="en-US" baseline="-25000" dirty="0" smtClean="0"/>
              <a:t>i</a:t>
            </a:r>
          </a:p>
          <a:p>
            <a:pPr lvl="2"/>
            <a:r>
              <a:rPr lang="en-US" dirty="0" smtClean="0"/>
              <a:t>randomly pick m% of the training examples from the training set with class label </a:t>
            </a:r>
            <a:r>
              <a:rPr lang="en-US" i="1" dirty="0" err="1" smtClean="0"/>
              <a:t>i</a:t>
            </a:r>
            <a:r>
              <a:rPr lang="en-US" dirty="0" smtClean="0"/>
              <a:t>. </a:t>
            </a:r>
          </a:p>
          <a:p>
            <a:pPr lvl="2"/>
            <a:r>
              <a:rPr lang="en-US" dirty="0" smtClean="0"/>
              <a:t>Here, </a:t>
            </a:r>
            <a:r>
              <a:rPr lang="en-US" i="1" dirty="0" smtClean="0"/>
              <a:t>m</a:t>
            </a:r>
            <a:r>
              <a:rPr lang="en-US" dirty="0" smtClean="0"/>
              <a:t> is a user defined parameter.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977D4-2CCA-474E-86CC-27B8DEF6D654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w Cen MT (Headings)"/>
              </a:rPr>
              <a:t>Our Approach: Rule Induction 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828800"/>
            <a:ext cx="8153400" cy="4495800"/>
          </a:xfrm>
        </p:spPr>
        <p:txBody>
          <a:bodyPr/>
          <a:lstStyle/>
          <a:p>
            <a:r>
              <a:rPr lang="en-US" dirty="0" smtClean="0"/>
              <a:t>Selection</a:t>
            </a:r>
          </a:p>
          <a:p>
            <a:pPr lvl="1"/>
            <a:r>
              <a:rPr lang="en-US" dirty="0" smtClean="0"/>
              <a:t>Parent selection</a:t>
            </a:r>
          </a:p>
          <a:p>
            <a:pPr lvl="1"/>
            <a:r>
              <a:rPr lang="en-US" dirty="0" smtClean="0"/>
              <a:t>Survival selection</a:t>
            </a:r>
            <a:endParaRPr lang="en-US" dirty="0"/>
          </a:p>
        </p:txBody>
      </p:sp>
      <p:pic>
        <p:nvPicPr>
          <p:cNvPr id="4" name="Picture 3" descr="roulet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254" y="1776054"/>
            <a:ext cx="4853346" cy="485334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4E3B5-DBDA-49BF-894C-5C17B280A80F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w Cen MT (Headings)"/>
              </a:rPr>
              <a:t>Our Approach: Rule Induction 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Crossover</a:t>
            </a:r>
            <a:endParaRPr lang="en-US" dirty="0"/>
          </a:p>
        </p:txBody>
      </p:sp>
      <p:pic>
        <p:nvPicPr>
          <p:cNvPr id="4" name="Picture 3" descr="Crossov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743200"/>
            <a:ext cx="8527600" cy="3273282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31C01-C228-468D-A848-6F95E527C9DD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Introduction: Rule Based Classification</a:t>
            </a:r>
            <a:endParaRPr lang="en-US" sz="4000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52600" y="1676400"/>
            <a:ext cx="565785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4800600"/>
            <a:ext cx="8204433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E42B-A225-4EF8-B4BE-FA11B8BAE4F0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w Cen MT (Headings)"/>
              </a:rPr>
              <a:t>Our Approach: Rule Induction 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Mutation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2590800"/>
            <a:ext cx="8229600" cy="38862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8E343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8E343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8E34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Before Mutation:</a:t>
            </a: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8E343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8E343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8E343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8E34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After Mutation:</a:t>
            </a: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8E343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09600" y="3962400"/>
          <a:ext cx="79248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480"/>
                <a:gridCol w="792480"/>
                <a:gridCol w="792480"/>
                <a:gridCol w="792480"/>
                <a:gridCol w="792480"/>
                <a:gridCol w="792480"/>
                <a:gridCol w="792480"/>
                <a:gridCol w="792480"/>
                <a:gridCol w="792480"/>
                <a:gridCol w="792480"/>
              </a:tblGrid>
              <a:tr h="370840">
                <a:tc>
                  <a:txBody>
                    <a:bodyPr/>
                    <a:lstStyle/>
                    <a:p>
                      <a:pPr lvl="0"/>
                      <a:r>
                        <a:rPr lang="en-US" dirty="0" smtClean="0"/>
                        <a:t>    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dirty="0" smtClean="0"/>
                        <a:t>   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dirty="0" smtClean="0"/>
                        <a:t>  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dirty="0" smtClean="0"/>
                        <a:t>  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dirty="0" smtClean="0"/>
                        <a:t>  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dirty="0" smtClean="0"/>
                        <a:t>    1</a:t>
                      </a:r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dirty="0" smtClean="0"/>
                        <a:t>    2</a:t>
                      </a:r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dirty="0" smtClean="0"/>
                        <a:t>    3</a:t>
                      </a:r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dirty="0" smtClean="0"/>
                        <a:t>   2</a:t>
                      </a:r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dirty="0" smtClean="0"/>
                        <a:t>   5</a:t>
                      </a:r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609600" y="5257800"/>
          <a:ext cx="79248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480"/>
                <a:gridCol w="792480"/>
                <a:gridCol w="792480"/>
                <a:gridCol w="792480"/>
                <a:gridCol w="792480"/>
                <a:gridCol w="792480"/>
                <a:gridCol w="792480"/>
                <a:gridCol w="792480"/>
                <a:gridCol w="792480"/>
                <a:gridCol w="792480"/>
              </a:tblGrid>
              <a:tr h="370840">
                <a:tc>
                  <a:txBody>
                    <a:bodyPr/>
                    <a:lstStyle/>
                    <a:p>
                      <a:pPr lvl="0"/>
                      <a:r>
                        <a:rPr lang="en-US" dirty="0" smtClean="0"/>
                        <a:t>    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dirty="0" smtClean="0"/>
                        <a:t>   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dirty="0" smtClean="0"/>
                        <a:t>  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dirty="0" smtClean="0"/>
                        <a:t>  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dirty="0" smtClean="0"/>
                        <a:t>  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dirty="0" smtClean="0"/>
                        <a:t>    1</a:t>
                      </a:r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dirty="0" smtClean="0"/>
                        <a:t>    5</a:t>
                      </a:r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dirty="0" smtClean="0"/>
                        <a:t>    3</a:t>
                      </a:r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dirty="0" smtClean="0"/>
                        <a:t>   2</a:t>
                      </a:r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dirty="0" smtClean="0"/>
                        <a:t>   5</a:t>
                      </a:r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sp>
        <p:nvSpPr>
          <p:cNvPr id="10" name="Oval 9"/>
          <p:cNvSpPr/>
          <p:nvPr/>
        </p:nvSpPr>
        <p:spPr>
          <a:xfrm>
            <a:off x="6553200" y="2743200"/>
            <a:ext cx="2362200" cy="533400"/>
          </a:xfrm>
          <a:prstGeom prst="ellipse">
            <a:avLst/>
          </a:prstGeom>
          <a:solidFill>
            <a:schemeClr val="accent6">
              <a:lumMod val="60000"/>
              <a:lumOff val="40000"/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2060"/>
                </a:solidFill>
              </a:rPr>
              <a:t>Select a Gene</a:t>
            </a:r>
            <a:endParaRPr lang="en-US" sz="1400" dirty="0">
              <a:solidFill>
                <a:srgbClr val="002060"/>
              </a:solidFill>
            </a:endParaRPr>
          </a:p>
        </p:txBody>
      </p:sp>
      <p:cxnSp>
        <p:nvCxnSpPr>
          <p:cNvPr id="11" name="Curved Connector 15"/>
          <p:cNvCxnSpPr>
            <a:stCxn id="10" idx="2"/>
          </p:cNvCxnSpPr>
          <p:nvPr/>
        </p:nvCxnSpPr>
        <p:spPr>
          <a:xfrm rot="10800000" flipV="1">
            <a:off x="6248400" y="3009900"/>
            <a:ext cx="304800" cy="647700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ight Brace 11"/>
          <p:cNvSpPr/>
          <p:nvPr/>
        </p:nvSpPr>
        <p:spPr>
          <a:xfrm rot="16200000">
            <a:off x="6400800" y="1752600"/>
            <a:ext cx="381000" cy="38862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895600" y="2743200"/>
            <a:ext cx="2438400" cy="685800"/>
          </a:xfrm>
          <a:prstGeom prst="ellipse">
            <a:avLst/>
          </a:prstGeom>
          <a:solidFill>
            <a:schemeClr val="accent6">
              <a:lumMod val="60000"/>
              <a:lumOff val="40000"/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2060"/>
                </a:solidFill>
              </a:rPr>
              <a:t>Select an Allele</a:t>
            </a:r>
            <a:endParaRPr lang="en-US" sz="1400" dirty="0">
              <a:solidFill>
                <a:srgbClr val="002060"/>
              </a:solidFill>
            </a:endParaRPr>
          </a:p>
        </p:txBody>
      </p:sp>
      <p:cxnSp>
        <p:nvCxnSpPr>
          <p:cNvPr id="14" name="Curved Connector 15"/>
          <p:cNvCxnSpPr>
            <a:stCxn id="13" idx="6"/>
            <a:endCxn id="15" idx="0"/>
          </p:cNvCxnSpPr>
          <p:nvPr/>
        </p:nvCxnSpPr>
        <p:spPr>
          <a:xfrm>
            <a:off x="5334000" y="3086100"/>
            <a:ext cx="419100" cy="800100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5486400" y="3886200"/>
            <a:ext cx="533400" cy="533400"/>
          </a:xfrm>
          <a:prstGeom prst="ellipse">
            <a:avLst/>
          </a:prstGeom>
          <a:solidFill>
            <a:srgbClr val="FFFF00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54A55-81F3-4C0E-B94D-54C7A7AC89EA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w Cen MT (Headings)"/>
              </a:rPr>
              <a:t>Our Approach: Rule Induction 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Intelligent deletion</a:t>
            </a:r>
          </a:p>
          <a:p>
            <a:pPr lvl="1"/>
            <a:r>
              <a:rPr lang="en-US" dirty="0" smtClean="0"/>
              <a:t>Initial stage of evolution</a:t>
            </a:r>
          </a:p>
          <a:p>
            <a:pPr lvl="2"/>
            <a:r>
              <a:rPr lang="en-US" dirty="0" smtClean="0"/>
              <a:t>Delete less interesting attributes from rules</a:t>
            </a:r>
          </a:p>
          <a:p>
            <a:pPr lvl="2"/>
            <a:r>
              <a:rPr lang="en-US" dirty="0" smtClean="0"/>
              <a:t>Large volume</a:t>
            </a:r>
          </a:p>
          <a:p>
            <a:pPr lvl="1"/>
            <a:r>
              <a:rPr lang="en-US" dirty="0" smtClean="0"/>
              <a:t>Final stage of evolution</a:t>
            </a:r>
          </a:p>
          <a:p>
            <a:pPr lvl="2"/>
            <a:r>
              <a:rPr lang="en-US" dirty="0" smtClean="0"/>
              <a:t>Delete more interesting attributes from rules</a:t>
            </a:r>
          </a:p>
          <a:p>
            <a:pPr lvl="2"/>
            <a:r>
              <a:rPr lang="en-US" dirty="0" smtClean="0"/>
              <a:t>Small volume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CC168-A8E4-41F2-9B7F-87BA43370CAF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w Cen MT (Headings)"/>
              </a:rPr>
              <a:t>Our Approach: Rule Induction task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592268"/>
            <a:ext cx="6309496" cy="5265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585B7-E6E8-4914-9677-B9F1AF4DA58F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w Cen MT (Headings)"/>
              </a:rPr>
              <a:t>Our Approach: Classification task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524001"/>
            <a:ext cx="7086600" cy="5327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DB692-9D0D-48B5-BF50-2C4BB8E579D7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895600"/>
            <a:ext cx="8153400" cy="1600200"/>
          </a:xfrm>
          <a:prstGeom prst="rect">
            <a:avLst/>
          </a:prstGeom>
        </p:spPr>
        <p:txBody>
          <a:bodyPr vert="horz">
            <a:normAutofit fontScale="70000" lnSpcReduction="20000"/>
          </a:bodyPr>
          <a:lstStyle/>
          <a:p>
            <a:pPr marL="320040" marR="0" lvl="0" indent="-32004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Performance Measures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448B-095A-46CE-990C-AB901A524CDD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Experimental studies: </a:t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Performance Measures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 smtClean="0"/>
              <a:t>Classification rate (accuracy)</a:t>
            </a:r>
          </a:p>
          <a:p>
            <a:pPr lvl="1"/>
            <a:r>
              <a:rPr lang="en-US" dirty="0" smtClean="0"/>
              <a:t>number of correct classifications relative to the total number of classifications.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aphicFrame>
        <p:nvGraphicFramePr>
          <p:cNvPr id="7171" name="Object 3"/>
          <p:cNvGraphicFramePr>
            <a:graphicFrameLocks noChangeAspect="1"/>
          </p:cNvGraphicFramePr>
          <p:nvPr/>
        </p:nvGraphicFramePr>
        <p:xfrm>
          <a:off x="1295400" y="3581400"/>
          <a:ext cx="7028656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7" name="Equation" r:id="rId3" imgW="1562040" imgH="253800" progId="Equation.3">
                  <p:embed/>
                </p:oleObj>
              </mc:Choice>
              <mc:Fallback>
                <p:oleObj name="Equation" r:id="rId3" imgW="1562040" imgH="2538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581400"/>
                        <a:ext cx="7028656" cy="1143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FC7D5-BDDE-449F-BE0C-A249C427CC28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app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676400"/>
            <a:ext cx="4343400" cy="243840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0" y="4724400"/>
            <a:ext cx="6538341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Experimental studies: </a:t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Performance Measures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1676400"/>
            <a:ext cx="4648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Font typeface="Wingdings" pitchFamily="2" charset="2"/>
              <a:buChar char="q"/>
            </a:pPr>
            <a:r>
              <a:rPr lang="en-US" sz="2800" b="1" dirty="0" smtClean="0"/>
              <a:t>Cohen’s Kappa</a:t>
            </a:r>
          </a:p>
          <a:p>
            <a:pPr lvl="1">
              <a:buFont typeface="Wingdings" pitchFamily="2" charset="2"/>
              <a:buChar char="q"/>
            </a:pPr>
            <a:r>
              <a:rPr lang="en-US" sz="2800" dirty="0" smtClean="0"/>
              <a:t>Cohen’s kappa ranges from -1 to 1</a:t>
            </a:r>
          </a:p>
          <a:p>
            <a:pPr lvl="1">
              <a:buFont typeface="Wingdings" pitchFamily="2" charset="2"/>
              <a:buChar char="q"/>
            </a:pPr>
            <a:r>
              <a:rPr lang="en-US" sz="2800" dirty="0" smtClean="0"/>
              <a:t>-1 (total disagreement) </a:t>
            </a:r>
          </a:p>
          <a:p>
            <a:pPr lvl="1">
              <a:buFont typeface="Wingdings" pitchFamily="2" charset="2"/>
              <a:buChar char="q"/>
            </a:pPr>
            <a:r>
              <a:rPr lang="en-US" sz="2800" dirty="0" smtClean="0"/>
              <a:t>0 (random classification) </a:t>
            </a:r>
          </a:p>
          <a:p>
            <a:pPr lvl="1">
              <a:buFont typeface="Wingdings" pitchFamily="2" charset="2"/>
              <a:buChar char="q"/>
            </a:pPr>
            <a:r>
              <a:rPr lang="en-US" sz="2800" dirty="0" smtClean="0"/>
              <a:t>1 (perfect agreement)</a:t>
            </a:r>
            <a:endParaRPr lang="en-US" sz="28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B26B2-BA9F-4CFA-AD74-B564E096463C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828800"/>
            <a:ext cx="8153400" cy="4495800"/>
          </a:xfrm>
        </p:spPr>
        <p:txBody>
          <a:bodyPr/>
          <a:lstStyle/>
          <a:p>
            <a:pPr lvl="0"/>
            <a:r>
              <a:rPr lang="en-US" b="1" dirty="0" smtClean="0"/>
              <a:t>G-mean</a:t>
            </a:r>
          </a:p>
          <a:p>
            <a:pPr lvl="1"/>
            <a:r>
              <a:rPr lang="en-US" dirty="0" smtClean="0"/>
              <a:t>Ranges from 0 to 1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4276725"/>
            <a:ext cx="7620000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57700" y="1600200"/>
            <a:ext cx="4686300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Experimental studies: </a:t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Performance Measures 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04396" y="6476999"/>
            <a:ext cx="733864" cy="274320"/>
          </a:xfrm>
        </p:spPr>
        <p:txBody>
          <a:bodyPr>
            <a:normAutofit fontScale="92500" lnSpcReduction="10000"/>
          </a:bodyPr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5E03C-0E1B-4ABF-9E70-EE649380C8F7}" type="datetime1">
              <a:rPr lang="en-US" smtClean="0"/>
              <a:pPr/>
              <a:t>1/17/17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828800"/>
            <a:ext cx="695325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252728"/>
          </a:xfrm>
        </p:spPr>
        <p:txBody>
          <a:bodyPr>
            <a:normAutofit fontScale="90000"/>
          </a:bodyPr>
          <a:lstStyle/>
          <a:p>
            <a:pPr marL="742950" indent="-742950"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Experimental studies: Results</a:t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Box plot for accuracy to compare EDARIC and other evolutionary approaches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endParaRPr lang="en-US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4A49F-6802-459C-B6BA-6A7EDFC3242E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600200"/>
            <a:ext cx="6400800" cy="4759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252728"/>
          </a:xfrm>
        </p:spPr>
        <p:txBody>
          <a:bodyPr>
            <a:normAutofit fontScale="90000"/>
          </a:bodyPr>
          <a:lstStyle/>
          <a:p>
            <a:pPr marL="742950" indent="-742950"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Experimental studies: Results</a:t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Star plot for Accuracy to compare EDARIC and other selected evolutionary approaches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endParaRPr lang="en-US" sz="22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8C62-1419-4B70-BE04-61FE1FB444A5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Introduction: Over-fitting</a:t>
            </a:r>
            <a:endParaRPr lang="en-US" dirty="0"/>
          </a:p>
        </p:txBody>
      </p:sp>
      <p:pic>
        <p:nvPicPr>
          <p:cNvPr id="6" name="Content Placeholder 5" descr="over-fitting2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05988" y="2057400"/>
            <a:ext cx="8585612" cy="38862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2AB76-A742-4ABF-B4C9-5FDC9DE48E4A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729688"/>
            <a:ext cx="7391400" cy="4806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252728"/>
          </a:xfrm>
        </p:spPr>
        <p:txBody>
          <a:bodyPr>
            <a:normAutofit fontScale="90000"/>
          </a:bodyPr>
          <a:lstStyle/>
          <a:p>
            <a:pPr marL="742950" indent="-742950"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Experimental studies: Results</a:t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Box plot for kappa to compare EDARIC and other evolutionary approaches</a:t>
            </a:r>
            <a:b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</a:b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55B4D-559C-4563-85A7-3AD7095366F6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tarPlotStandardKappa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19200" y="1600200"/>
            <a:ext cx="7010399" cy="5257800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76200"/>
            <a:ext cx="8229600" cy="1252728"/>
          </a:xfrm>
          <a:prstGeom prst="rect">
            <a:avLst/>
          </a:prstGeom>
        </p:spPr>
        <p:txBody>
          <a:bodyPr vert="horz" anchor="ctr">
            <a:normAutofit fontScale="92500" lnSpcReduction="10000"/>
          </a:bodyPr>
          <a:lstStyle/>
          <a:p>
            <a:pPr marL="742950" marR="0" lvl="0" indent="-7429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Experimental studies: Results</a:t>
            </a:r>
          </a:p>
          <a:p>
            <a:pPr marL="742950" lvl="0" indent="-742950" algn="ctr">
              <a:spcBef>
                <a:spcPct val="0"/>
              </a:spcBef>
            </a:pPr>
            <a:r>
              <a:rPr lang="en-US" sz="2300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Star plot for Kappa to compare EDARIC and other selected evolutionary approaches</a:t>
            </a:r>
            <a:endParaRPr kumimoji="0" lang="en-US" sz="23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3394-8883-46D4-8763-D1678B2A51F9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2895600"/>
            <a:ext cx="8153400" cy="16002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20040" marR="0" lvl="0" indent="-32004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Data-sets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4C89-755D-4EAF-9D8E-A65796B1834C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CE930-06DF-467D-808D-BE261608F01B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DE7EA-EACC-4695-A495-262BDE0CD10C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895600"/>
            <a:ext cx="8153400" cy="16002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20040" marR="0" lvl="0" indent="-32004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Results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46903-BB2B-4E1E-ABE0-E7A161BEB85E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280454"/>
            <a:ext cx="7467600" cy="5577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252728"/>
          </a:xfrm>
        </p:spPr>
        <p:txBody>
          <a:bodyPr>
            <a:normAutofit fontScale="90000"/>
          </a:bodyPr>
          <a:lstStyle/>
          <a:p>
            <a:pPr marL="742950" indent="-742950"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Experimental studies: Results</a:t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200" dirty="0" smtClean="0">
                <a:solidFill>
                  <a:schemeClr val="accent2">
                    <a:lumMod val="75000"/>
                  </a:schemeClr>
                </a:solidFill>
              </a:rPr>
              <a:t>Accuracy and Kappa results for EDARIC on the standard data-sets</a:t>
            </a:r>
            <a:endParaRPr lang="en-US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D33BE-84FB-45BC-8BF1-606D9D303974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524000"/>
            <a:ext cx="3800475" cy="461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" name="Group 6"/>
          <p:cNvGrpSpPr/>
          <p:nvPr/>
        </p:nvGrpSpPr>
        <p:grpSpPr>
          <a:xfrm>
            <a:off x="4629150" y="1524000"/>
            <a:ext cx="3924300" cy="3143250"/>
            <a:chOff x="4629150" y="2133600"/>
            <a:chExt cx="3924300" cy="3143250"/>
          </a:xfrm>
        </p:grpSpPr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629150" y="2438400"/>
              <a:ext cx="3905250" cy="2838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148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648200" y="2133600"/>
              <a:ext cx="3905250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252728"/>
          </a:xfrm>
        </p:spPr>
        <p:txBody>
          <a:bodyPr>
            <a:normAutofit/>
          </a:bodyPr>
          <a:lstStyle/>
          <a:p>
            <a:pPr marL="742950" indent="-742950"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Experimental studies: Results</a:t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200" dirty="0" err="1" smtClean="0">
                <a:solidFill>
                  <a:schemeClr val="accent2">
                    <a:lumMod val="75000"/>
                  </a:schemeClr>
                </a:solidFill>
              </a:rPr>
              <a:t>Gmean</a:t>
            </a:r>
            <a:r>
              <a:rPr lang="en-US" sz="2200" dirty="0" smtClean="0">
                <a:solidFill>
                  <a:schemeClr val="accent2">
                    <a:lumMod val="75000"/>
                  </a:schemeClr>
                </a:solidFill>
              </a:rPr>
              <a:t> results for EDARIC on the imbalanced data-sets</a:t>
            </a:r>
            <a:endParaRPr lang="en-US" sz="2200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475EE-8DC6-41E1-82CB-16A3FD87C266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905000"/>
            <a:ext cx="8369559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252728"/>
          </a:xfrm>
        </p:spPr>
        <p:txBody>
          <a:bodyPr>
            <a:normAutofit fontScale="90000"/>
          </a:bodyPr>
          <a:lstStyle/>
          <a:p>
            <a:pPr marL="742950" indent="-742950"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Experimental studies: Results</a:t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200" dirty="0" smtClean="0">
                <a:solidFill>
                  <a:schemeClr val="accent2">
                    <a:lumMod val="75000"/>
                  </a:schemeClr>
                </a:solidFill>
              </a:rPr>
              <a:t>Accuracy and Kappa results for EDARIC with selective and random deletion on the standard data-sets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endParaRPr lang="en-US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3B62C-2E82-430D-B516-C51262D9568B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6800" y="2133600"/>
            <a:ext cx="7284845" cy="3657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252728"/>
          </a:xfrm>
        </p:spPr>
        <p:txBody>
          <a:bodyPr>
            <a:normAutofit fontScale="90000"/>
          </a:bodyPr>
          <a:lstStyle/>
          <a:p>
            <a:pPr marL="742950" indent="-742950"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Experimental studies: Results</a:t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G-mean results for EDARIC with selective and random deletion on the imbalanced data-sets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endParaRPr lang="en-US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FAD70-F23D-4CB0-8FB2-B913C9382242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Introduction: Over-fitting</a:t>
            </a:r>
            <a:endParaRPr lang="en-US" dirty="0"/>
          </a:p>
        </p:txBody>
      </p:sp>
      <p:pic>
        <p:nvPicPr>
          <p:cNvPr id="4" name="Content Placeholder 3" descr="over-fitting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909920"/>
            <a:ext cx="8153400" cy="3876359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E0CBE-F04E-4E41-AB44-B722DD881CEA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3048000"/>
            <a:ext cx="8683625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252728"/>
          </a:xfrm>
        </p:spPr>
        <p:txBody>
          <a:bodyPr>
            <a:normAutofit fontScale="90000"/>
          </a:bodyPr>
          <a:lstStyle/>
          <a:p>
            <a:pPr marL="742950" indent="-742950"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Experimental studies: Results</a:t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000" dirty="0" err="1" smtClean="0">
                <a:solidFill>
                  <a:schemeClr val="accent2">
                    <a:lumMod val="75000"/>
                  </a:schemeClr>
                </a:solidFill>
              </a:rPr>
              <a:t>Wilcoxon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 signed rank test summary between EDARIC with selective deletion and random deletion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endParaRPr lang="en-US" sz="22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0491C-D34D-42EE-8809-30E0D79EDFC4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00"/>
            <a:ext cx="4633897" cy="2614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66493" y="4191000"/>
            <a:ext cx="4677507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252728"/>
          </a:xfrm>
        </p:spPr>
        <p:txBody>
          <a:bodyPr>
            <a:normAutofit/>
          </a:bodyPr>
          <a:lstStyle/>
          <a:p>
            <a:pPr marL="742950" indent="-742950"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Experimental studies: Results</a:t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endParaRPr lang="en-US" sz="22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1A824-F711-4A71-A28C-A49F584DDAE9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71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00200"/>
            <a:ext cx="4876800" cy="2594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89951" y="4138613"/>
            <a:ext cx="4954049" cy="271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252728"/>
          </a:xfrm>
        </p:spPr>
        <p:txBody>
          <a:bodyPr>
            <a:normAutofit/>
          </a:bodyPr>
          <a:lstStyle/>
          <a:p>
            <a:pPr marL="742950" indent="-742950"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Experimental studies: Results</a:t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endParaRPr lang="en-US" sz="22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D253-04EA-4936-A779-F6A3CB7B3E93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72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00"/>
            <a:ext cx="9144000" cy="5333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252728"/>
          </a:xfrm>
        </p:spPr>
        <p:txBody>
          <a:bodyPr>
            <a:normAutofit fontScale="90000"/>
          </a:bodyPr>
          <a:lstStyle/>
          <a:p>
            <a:pPr marL="742950" indent="-742950"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Experimental studies: Results</a:t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Comparison of accuracy and kappa results of EDARIC and state-of-the-art evolutionary approaches for standard data-sets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endParaRPr lang="en-US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EB37-6C36-4991-B97E-C30834647EF1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73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905000"/>
            <a:ext cx="8698118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252728"/>
          </a:xfrm>
        </p:spPr>
        <p:txBody>
          <a:bodyPr>
            <a:normAutofit fontScale="90000"/>
          </a:bodyPr>
          <a:lstStyle/>
          <a:p>
            <a:pPr marL="742950" indent="-742950"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Experimental studies: Results</a:t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000" dirty="0" err="1" smtClean="0">
                <a:solidFill>
                  <a:schemeClr val="accent2">
                    <a:lumMod val="75000"/>
                  </a:schemeClr>
                </a:solidFill>
              </a:rPr>
              <a:t>Wilcoxon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 signed rank test summary between EDARIC and other evolutionary approaches for standard data-sets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endParaRPr lang="en-US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C21BA-A681-4BE6-9168-6C041CC00485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74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9048" y="2133600"/>
            <a:ext cx="8431577" cy="4038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252728"/>
          </a:xfrm>
        </p:spPr>
        <p:txBody>
          <a:bodyPr>
            <a:normAutofit fontScale="90000"/>
          </a:bodyPr>
          <a:lstStyle/>
          <a:p>
            <a:pPr marL="742950" indent="-742950"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Experimental studies: Results</a:t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000" dirty="0" err="1" smtClean="0">
                <a:solidFill>
                  <a:schemeClr val="accent2">
                    <a:lumMod val="75000"/>
                  </a:schemeClr>
                </a:solidFill>
              </a:rPr>
              <a:t>Iman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 Davenport test and Holm's post hoc test summary between EDARIC and </a:t>
            </a:r>
            <a:b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different families of evolutionary approaches for standard data-sets with  </a:t>
            </a:r>
            <a:r>
              <a:rPr lang="el-GR" sz="2000" dirty="0" smtClean="0">
                <a:solidFill>
                  <a:schemeClr val="accent2">
                    <a:lumMod val="75000"/>
                  </a:schemeClr>
                </a:solidFill>
              </a:rPr>
              <a:t>α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= 0:05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endParaRPr lang="en-US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42AE4-3D93-4246-A009-46E3A6D71571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75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952623"/>
            <a:ext cx="8534400" cy="4303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252728"/>
          </a:xfrm>
        </p:spPr>
        <p:txBody>
          <a:bodyPr>
            <a:normAutofit fontScale="90000"/>
          </a:bodyPr>
          <a:lstStyle/>
          <a:p>
            <a:pPr marL="742950" indent="-742950"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Experimental studies: Results</a:t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000" dirty="0" err="1" smtClean="0">
                <a:solidFill>
                  <a:schemeClr val="accent2">
                    <a:lumMod val="75000"/>
                  </a:schemeClr>
                </a:solidFill>
              </a:rPr>
              <a:t>Iman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 Davenport test and Holm's post hoc test summary between EDARIC and </a:t>
            </a:r>
            <a:b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different families of evolutionary approaches for standard data-sets with  </a:t>
            </a:r>
            <a:r>
              <a:rPr lang="el-GR" sz="2000" dirty="0" smtClean="0">
                <a:solidFill>
                  <a:schemeClr val="accent2">
                    <a:lumMod val="75000"/>
                  </a:schemeClr>
                </a:solidFill>
              </a:rPr>
              <a:t>α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= 0:05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endParaRPr lang="en-US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9F4D7-3E1F-4DDD-B163-B0D25CE8F370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76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828800"/>
            <a:ext cx="6718300" cy="4709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252728"/>
          </a:xfrm>
        </p:spPr>
        <p:txBody>
          <a:bodyPr>
            <a:normAutofit fontScale="90000"/>
          </a:bodyPr>
          <a:lstStyle/>
          <a:p>
            <a:pPr marL="742950" indent="-742950"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Experimental studies: Results</a:t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Comparison of g-mean results of EDARIC and state-of-the-art evolutionary approaches for imbalanced data-sets</a:t>
            </a:r>
            <a:b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</a:br>
            <a:endParaRPr lang="en-US" sz="20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36016-2CA0-416F-AF92-B4A90EF0F8A5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77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75364" y="1512338"/>
            <a:ext cx="7306636" cy="4812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252728"/>
          </a:xfrm>
        </p:spPr>
        <p:txBody>
          <a:bodyPr>
            <a:normAutofit fontScale="90000"/>
          </a:bodyPr>
          <a:lstStyle/>
          <a:p>
            <a:pPr marL="742950" indent="-742950"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Experimental studies: Results</a:t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000" dirty="0" err="1" smtClean="0">
                <a:solidFill>
                  <a:schemeClr val="accent2">
                    <a:lumMod val="75000"/>
                  </a:schemeClr>
                </a:solidFill>
              </a:rPr>
              <a:t>Wilcoxon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 signed rank test summary between EDARIC and other evolutionary approaches for imbalanced data-sets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endParaRPr lang="en-US" sz="22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68101-250A-4510-987F-67EEF894F49F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78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6200" y="2286000"/>
            <a:ext cx="8925938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252728"/>
          </a:xfrm>
        </p:spPr>
        <p:txBody>
          <a:bodyPr>
            <a:normAutofit fontScale="90000"/>
          </a:bodyPr>
          <a:lstStyle/>
          <a:p>
            <a:pPr marL="742950" indent="-742950"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Experimental studies: Results</a:t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000" dirty="0" err="1" smtClean="0">
                <a:solidFill>
                  <a:schemeClr val="accent2">
                    <a:lumMod val="75000"/>
                  </a:schemeClr>
                </a:solidFill>
              </a:rPr>
              <a:t>Iman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 Davenport test and Holm's post hoc test summary between EDARIC and </a:t>
            </a:r>
            <a:r>
              <a:rPr lang="en-US" sz="2000" dirty="0" err="1" smtClean="0">
                <a:solidFill>
                  <a:schemeClr val="accent2">
                    <a:lumMod val="75000"/>
                  </a:schemeClr>
                </a:solidFill>
              </a:rPr>
              <a:t>di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000" dirty="0" err="1" smtClean="0">
                <a:solidFill>
                  <a:schemeClr val="accent2">
                    <a:lumMod val="75000"/>
                  </a:schemeClr>
                </a:solidFill>
              </a:rPr>
              <a:t>erent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 families of evolutionary approaches for imbalanced data-sets with  </a:t>
            </a:r>
            <a:r>
              <a:rPr lang="el-GR" sz="2000" dirty="0" smtClean="0">
                <a:solidFill>
                  <a:schemeClr val="accent2">
                    <a:lumMod val="75000"/>
                  </a:schemeClr>
                </a:solidFill>
              </a:rPr>
              <a:t>α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= 0:05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endParaRPr lang="en-US" sz="22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20D28-91AA-40B0-84F4-64E961AF28F6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79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Introduction: Class-Imbalance</a:t>
            </a:r>
            <a:endParaRPr lang="en-US" dirty="0"/>
          </a:p>
        </p:txBody>
      </p:sp>
      <p:pic>
        <p:nvPicPr>
          <p:cNvPr id="7" name="Content Placeholder 6" descr="ClassImbalance1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04800" y="2209800"/>
            <a:ext cx="4343400" cy="3269890"/>
          </a:xfrm>
        </p:spPr>
      </p:pic>
      <p:pic>
        <p:nvPicPr>
          <p:cNvPr id="8" name="Picture 7" descr="ClassImbalanc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980" y="2209801"/>
            <a:ext cx="3948420" cy="32766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53A9-D937-45C7-A871-C167DB5F7D6F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34776" y="1828800"/>
            <a:ext cx="8680623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252728"/>
          </a:xfrm>
        </p:spPr>
        <p:txBody>
          <a:bodyPr>
            <a:normAutofit fontScale="90000"/>
          </a:bodyPr>
          <a:lstStyle/>
          <a:p>
            <a:pPr marL="742950" indent="-742950"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Experimental studies: Results</a:t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Comparison of accuracy and kappa results of EDARIC, family representative evolutionary approaches and state-of-the-art non-evolutionary approaches for standard data-sets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endParaRPr lang="en-US" sz="22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64AF3-389B-44FA-AD3F-0DC2E0D6B73A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80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22427" y="1752600"/>
            <a:ext cx="8088173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252728"/>
          </a:xfrm>
        </p:spPr>
        <p:txBody>
          <a:bodyPr>
            <a:normAutofit fontScale="90000"/>
          </a:bodyPr>
          <a:lstStyle/>
          <a:p>
            <a:pPr marL="742950" indent="-742950"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Experimental studies: Results</a:t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Box plot for accuracy to compare EDARIC and other evolutionary and non-evolutionary approaches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endParaRPr lang="en-US" sz="22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A1EC7-01D6-453B-946D-6D3F7258F7E2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81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614615"/>
            <a:ext cx="6781800" cy="508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252728"/>
          </a:xfrm>
        </p:spPr>
        <p:txBody>
          <a:bodyPr>
            <a:normAutofit fontScale="90000"/>
          </a:bodyPr>
          <a:lstStyle/>
          <a:p>
            <a:pPr marL="742950" indent="-742950"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Experimental studies: Results</a:t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Star plot for Accuracy to compare EDARIC and other selected evolutionary and non-evolutionary approaches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endParaRPr lang="en-US" sz="22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89DAF-0D59-4566-A610-75DACB71D85E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1676399"/>
            <a:ext cx="8001000" cy="4705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252728"/>
          </a:xfrm>
        </p:spPr>
        <p:txBody>
          <a:bodyPr>
            <a:normAutofit fontScale="90000"/>
          </a:bodyPr>
          <a:lstStyle/>
          <a:p>
            <a:pPr marL="742950" indent="-742950"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Experimental studies: Results</a:t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Box plot for kappa to compare EDARIC and other evolutionary and non-evolutionary approaches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endParaRPr lang="en-US" sz="22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5A026-B80D-4C46-AF46-8003A285FC8F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83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tarPlotStandardKappaNonEvo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524000" y="1511375"/>
            <a:ext cx="6634139" cy="5346625"/>
          </a:xfr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252728"/>
          </a:xfrm>
        </p:spPr>
        <p:txBody>
          <a:bodyPr>
            <a:normAutofit fontScale="90000"/>
          </a:bodyPr>
          <a:lstStyle/>
          <a:p>
            <a:pPr marL="742950" indent="-742950"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Experimental studies: Results</a:t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Star plot for Kappa to compare EDARIC and other selected evolutionary and non-evolutionary approaches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endParaRPr lang="en-US" sz="22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98BFD-4FD8-40FE-A7F2-33F5828DF8F6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69014" y="2514600"/>
            <a:ext cx="8722586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252728"/>
          </a:xfrm>
        </p:spPr>
        <p:txBody>
          <a:bodyPr>
            <a:normAutofit fontScale="90000"/>
          </a:bodyPr>
          <a:lstStyle/>
          <a:p>
            <a:pPr marL="742950" indent="-742950"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Experimental studies: Results</a:t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000" dirty="0" err="1" smtClean="0">
                <a:solidFill>
                  <a:schemeClr val="accent2">
                    <a:lumMod val="75000"/>
                  </a:schemeClr>
                </a:solidFill>
              </a:rPr>
              <a:t>Wilcoxon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 signed rank test summary between EDARIC and state-of-the-art non-evolutionary approaches for standard data-sets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endParaRPr lang="en-US" sz="22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3D833-8C93-48F5-B008-EEA6DC0B4724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85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6200" y="2057400"/>
            <a:ext cx="9021572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252728"/>
          </a:xfrm>
        </p:spPr>
        <p:txBody>
          <a:bodyPr>
            <a:normAutofit fontScale="90000"/>
          </a:bodyPr>
          <a:lstStyle/>
          <a:p>
            <a:pPr marL="742950" indent="-742950"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Experimental studies: Results</a:t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000" dirty="0" err="1" smtClean="0">
                <a:solidFill>
                  <a:schemeClr val="accent2">
                    <a:lumMod val="75000"/>
                  </a:schemeClr>
                </a:solidFill>
              </a:rPr>
              <a:t>Iman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 Davenport test and Holm's post hoc test summary between EDARIC and state-of-the-art non-evolutionary approaches for standard data-sets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endParaRPr lang="en-US" sz="22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CD3-0F2A-4FB0-A090-0EA89234A2FE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86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28598" y="1676400"/>
            <a:ext cx="6191402" cy="4715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252728"/>
          </a:xfrm>
        </p:spPr>
        <p:txBody>
          <a:bodyPr>
            <a:normAutofit fontScale="90000"/>
          </a:bodyPr>
          <a:lstStyle/>
          <a:p>
            <a:pPr marL="742950" indent="-742950"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Experimental studies: Results</a:t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Comparison of g-mean results of EDARIC, family representatives of evolutionary approaches and state-of-the-art non-evolutionary algorithms for imbalanced data-sets</a:t>
            </a:r>
            <a:b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</a:br>
            <a:endParaRPr lang="en-US" sz="20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DE2F4-16A7-43CC-A1FB-17C10194CCC6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87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85800" y="1600199"/>
            <a:ext cx="7696200" cy="4678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252728"/>
          </a:xfrm>
        </p:spPr>
        <p:txBody>
          <a:bodyPr>
            <a:normAutofit fontScale="90000"/>
          </a:bodyPr>
          <a:lstStyle/>
          <a:p>
            <a:pPr marL="742950" indent="-742950"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Experimental studies: Results</a:t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Box plot for G-mean to compare EDARIC and other evolutionary and non-evolutionary approaches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endParaRPr lang="en-US" sz="22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EEFCD-7CD8-4DB8-966D-1CFB7A113670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88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tarPlotImbalancedGmeanNonEvo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576434" y="1524000"/>
            <a:ext cx="8567566" cy="5334000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252728"/>
          </a:xfrm>
        </p:spPr>
        <p:txBody>
          <a:bodyPr>
            <a:normAutofit fontScale="90000"/>
          </a:bodyPr>
          <a:lstStyle/>
          <a:p>
            <a:pPr marL="742950" indent="-742950"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Experimental studies: Results</a:t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Star plot for Kappa to compare EDARIC and other selected evolutionary and non-evolutionary approaches</a:t>
            </a:r>
            <a:b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</a:br>
            <a:endParaRPr lang="en-US" sz="20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DE543-2C6C-4B90-ACA4-9905DCB96DC0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Introduction: Learning Classifier Systems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Evolutionary Algorithm as search mechanisms</a:t>
            </a:r>
          </a:p>
          <a:p>
            <a:pPr lvl="1"/>
            <a:r>
              <a:rPr lang="en-US" dirty="0" smtClean="0"/>
              <a:t>efficient </a:t>
            </a:r>
          </a:p>
          <a:p>
            <a:pPr lvl="1"/>
            <a:r>
              <a:rPr lang="en-US" dirty="0" smtClean="0"/>
              <a:t>Robust</a:t>
            </a:r>
          </a:p>
          <a:p>
            <a:pPr lvl="1"/>
            <a:r>
              <a:rPr lang="en-US" dirty="0" smtClean="0"/>
              <a:t>complex</a:t>
            </a:r>
          </a:p>
          <a:p>
            <a:r>
              <a:rPr lang="en-US" dirty="0" smtClean="0"/>
              <a:t>Genetics-Based Machine Learning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158C-E703-498A-83B0-B60EF5C83E2E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14400" y="2743200"/>
            <a:ext cx="7571872" cy="2528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76200"/>
            <a:ext cx="8229600" cy="1371600"/>
          </a:xfrm>
          <a:prstGeom prst="rect">
            <a:avLst/>
          </a:prstGeom>
        </p:spPr>
        <p:txBody>
          <a:bodyPr vert="horz" anchor="ctr">
            <a:normAutofit fontScale="92500" lnSpcReduction="10000"/>
          </a:bodyPr>
          <a:lstStyle/>
          <a:p>
            <a:pPr marL="742950" marR="0" lvl="0" indent="-7429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Experimental studies: Results</a:t>
            </a:r>
          </a:p>
          <a:p>
            <a:pPr marL="742950" lvl="0" indent="-742950" algn="ctr">
              <a:spcBef>
                <a:spcPct val="0"/>
              </a:spcBef>
            </a:pP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Wilcoxon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signed rank test summary between EDARIC and state-of-the-art non-evolutionary approaches for imbalanced data-sets</a:t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</a:b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0620F-4324-4CDF-BF19-399A714D3C57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90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2438400"/>
            <a:ext cx="9073184" cy="272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252728"/>
          </a:xfrm>
        </p:spPr>
        <p:txBody>
          <a:bodyPr>
            <a:normAutofit fontScale="90000"/>
          </a:bodyPr>
          <a:lstStyle/>
          <a:p>
            <a:pPr marL="742950" indent="-742950"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Experimental studies: Results</a:t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000" dirty="0" err="1" smtClean="0">
                <a:solidFill>
                  <a:schemeClr val="accent2">
                    <a:lumMod val="75000"/>
                  </a:schemeClr>
                </a:solidFill>
              </a:rPr>
              <a:t>Iman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 Davenport test and Holm's post hoc test summary between EDARIC and state-of-the-art non-evolutionary approaches for imbalanced data-sets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endParaRPr lang="en-US" sz="22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04D9F-F74D-4C46-9FD4-D89BA0C03769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76400" y="1600200"/>
            <a:ext cx="5602288" cy="5083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252728"/>
          </a:xfrm>
        </p:spPr>
        <p:txBody>
          <a:bodyPr>
            <a:normAutofit fontScale="90000"/>
          </a:bodyPr>
          <a:lstStyle/>
          <a:p>
            <a:pPr marL="742950" indent="-742950"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Experimental studies: Results</a:t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Comparison ofGmean</a:t>
            </a:r>
            <a:r>
              <a:rPr lang="en-US" sz="2000" baseline="30000" dirty="0" smtClean="0">
                <a:solidFill>
                  <a:schemeClr val="accent2">
                    <a:lumMod val="75000"/>
                  </a:schemeClr>
                </a:solidFill>
              </a:rPr>
              <a:t>2  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results of EDARIC, </a:t>
            </a:r>
            <a:r>
              <a:rPr lang="en-US" sz="2000" dirty="0" err="1" smtClean="0">
                <a:solidFill>
                  <a:schemeClr val="accent2">
                    <a:lumMod val="75000"/>
                  </a:schemeClr>
                </a:solidFill>
              </a:rPr>
              <a:t>Orriol's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 customized versions of XCS and UCS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endParaRPr lang="en-US" sz="22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22276-9563-4EDA-A7AF-B31011A53641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92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3276600"/>
            <a:ext cx="8361788" cy="113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252728"/>
          </a:xfrm>
        </p:spPr>
        <p:txBody>
          <a:bodyPr>
            <a:normAutofit fontScale="90000"/>
          </a:bodyPr>
          <a:lstStyle/>
          <a:p>
            <a:pPr marL="742950" indent="-742950"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Experimental studies: Results</a:t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000" dirty="0" err="1" smtClean="0">
                <a:solidFill>
                  <a:schemeClr val="accent2">
                    <a:lumMod val="75000"/>
                  </a:schemeClr>
                </a:solidFill>
              </a:rPr>
              <a:t>Pairwise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2">
                    <a:lumMod val="75000"/>
                  </a:schemeClr>
                </a:solidFill>
              </a:rPr>
              <a:t>Wilcoxon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-Signed-Rank test summary between EDARIC and each of </a:t>
            </a:r>
            <a:r>
              <a:rPr lang="en-US" sz="2000" dirty="0" err="1" smtClean="0">
                <a:solidFill>
                  <a:schemeClr val="accent2">
                    <a:lumMod val="75000"/>
                  </a:schemeClr>
                </a:solidFill>
              </a:rPr>
              <a:t>Orriol‘s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 customized versions of XCS, UCS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endParaRPr lang="en-US" sz="22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05F06-13D4-44EE-BEF2-8291A1DD5C28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93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76200" y="3124200"/>
            <a:ext cx="8970065" cy="145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252728"/>
          </a:xfrm>
        </p:spPr>
        <p:txBody>
          <a:bodyPr>
            <a:normAutofit fontScale="90000"/>
          </a:bodyPr>
          <a:lstStyle/>
          <a:p>
            <a:pPr marL="742950" indent="-742950"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Experimental studies: Results</a:t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000" dirty="0" err="1" smtClean="0">
                <a:solidFill>
                  <a:schemeClr val="accent2">
                    <a:lumMod val="75000"/>
                  </a:schemeClr>
                </a:solidFill>
              </a:rPr>
              <a:t>Iman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 Davenport test and Holm's post hoc test summary among EDARIC, </a:t>
            </a:r>
            <a:r>
              <a:rPr lang="en-US" sz="2000" dirty="0" err="1" smtClean="0">
                <a:solidFill>
                  <a:schemeClr val="accent2">
                    <a:lumMod val="75000"/>
                  </a:schemeClr>
                </a:solidFill>
              </a:rPr>
              <a:t>Orriol's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2">
                    <a:lumMod val="75000"/>
                  </a:schemeClr>
                </a:solidFill>
              </a:rPr>
              <a:t>cus-tomized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 versions of XCS and UCS</a:t>
            </a:r>
            <a:b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</a:br>
            <a:endParaRPr lang="en-US" sz="20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EF3E2-E5E8-43C5-95FD-8EE7975252C3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94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137382" y="1600200"/>
            <a:ext cx="4873018" cy="493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252728"/>
          </a:xfrm>
        </p:spPr>
        <p:txBody>
          <a:bodyPr>
            <a:normAutofit fontScale="90000"/>
          </a:bodyPr>
          <a:lstStyle/>
          <a:p>
            <a:pPr marL="742950" indent="-742950"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Experimental studies: Results</a:t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Comparison of accuracy results of EDARIC, PART and SS-LCS</a:t>
            </a:r>
            <a:b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</a:br>
            <a:endParaRPr lang="en-US" sz="20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4CA5A-E1B7-4A8C-98E0-8D5CD6F7D379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95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2895600"/>
            <a:ext cx="8458200" cy="1193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252728"/>
          </a:xfrm>
        </p:spPr>
        <p:txBody>
          <a:bodyPr>
            <a:normAutofit fontScale="90000"/>
          </a:bodyPr>
          <a:lstStyle/>
          <a:p>
            <a:pPr marL="742950" indent="-742950"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Experimental studies: Results</a:t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000" dirty="0" err="1" smtClean="0">
                <a:solidFill>
                  <a:schemeClr val="accent2">
                    <a:lumMod val="75000"/>
                  </a:schemeClr>
                </a:solidFill>
              </a:rPr>
              <a:t>Pairwise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2">
                    <a:lumMod val="75000"/>
                  </a:schemeClr>
                </a:solidFill>
              </a:rPr>
              <a:t>Wilcoxon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-Signed-Rank test summary between EDARIC and each of PART, SS-LCS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endParaRPr lang="en-US" sz="22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63759-ECC8-47EA-9B6E-CC603D02AA63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96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352800"/>
            <a:ext cx="859155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252728"/>
          </a:xfrm>
        </p:spPr>
        <p:txBody>
          <a:bodyPr>
            <a:normAutofit fontScale="90000"/>
          </a:bodyPr>
          <a:lstStyle/>
          <a:p>
            <a:pPr marL="742950" indent="-742950"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Experimental studies: Results</a:t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000" dirty="0" err="1" smtClean="0">
                <a:solidFill>
                  <a:schemeClr val="accent2">
                    <a:lumMod val="75000"/>
                  </a:schemeClr>
                </a:solidFill>
              </a:rPr>
              <a:t>Iman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 Davenport test and Holm's post hoc test summary among EDARIC, PART and SS-LCS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endParaRPr lang="en-US" sz="22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723EB-1A8D-40AC-A858-FC09C67D4536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97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References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687B-1232-41B8-AFFD-1660838C2351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98</a:t>
            </a:fld>
            <a:endParaRPr lang="en-US"/>
          </a:p>
        </p:txBody>
      </p:sp>
      <p:pic>
        <p:nvPicPr>
          <p:cNvPr id="6656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12775" y="1811853"/>
            <a:ext cx="8153400" cy="4072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References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687B-1232-41B8-AFFD-1660838C2351}" type="datetime1">
              <a:rPr lang="en-US" smtClean="0"/>
              <a:pPr/>
              <a:t>1/17/17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99</a:t>
            </a:fld>
            <a:endParaRPr lang="en-US"/>
          </a:p>
        </p:txBody>
      </p:sp>
      <p:pic>
        <p:nvPicPr>
          <p:cNvPr id="675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12775" y="1964614"/>
            <a:ext cx="8153400" cy="3766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448</TotalTime>
  <Words>1399</Words>
  <Application>Microsoft Macintosh PowerPoint</Application>
  <PresentationFormat>On-screen Show (4:3)</PresentationFormat>
  <Paragraphs>548</Paragraphs>
  <Slides>112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21" baseType="lpstr">
      <vt:lpstr>Agency FB</vt:lpstr>
      <vt:lpstr>Calibri</vt:lpstr>
      <vt:lpstr>Times New Roman</vt:lpstr>
      <vt:lpstr>Tw Cen MT</vt:lpstr>
      <vt:lpstr>Tw Cen MT (Headings)</vt:lpstr>
      <vt:lpstr>Wingdings</vt:lpstr>
      <vt:lpstr>Wingdings 2</vt:lpstr>
      <vt:lpstr>Median</vt:lpstr>
      <vt:lpstr>Equation</vt:lpstr>
      <vt:lpstr>Towards better generalization in Pittsburgh Learning Classifier Systems</vt:lpstr>
      <vt:lpstr>Outline</vt:lpstr>
      <vt:lpstr>PowerPoint Presentation</vt:lpstr>
      <vt:lpstr>Introduction: Classification Systems</vt:lpstr>
      <vt:lpstr>Introduction: Rule Based Classification</vt:lpstr>
      <vt:lpstr>Introduction: Over-fitting</vt:lpstr>
      <vt:lpstr>Introduction: Over-fitting</vt:lpstr>
      <vt:lpstr>Introduction: Class-Imbalance</vt:lpstr>
      <vt:lpstr>Introduction: Learning Classifier Systems</vt:lpstr>
      <vt:lpstr>PowerPoint Presentation</vt:lpstr>
      <vt:lpstr>Churn Prediction</vt:lpstr>
      <vt:lpstr>Automated Loan Evaluation</vt:lpstr>
      <vt:lpstr>Motivation</vt:lpstr>
      <vt:lpstr>Motivation</vt:lpstr>
      <vt:lpstr>PowerPoint Presentation</vt:lpstr>
      <vt:lpstr>Our Approach</vt:lpstr>
      <vt:lpstr>Our Approach</vt:lpstr>
      <vt:lpstr>Our Approach: Rule Induction task</vt:lpstr>
      <vt:lpstr>Our Approach: Rule Induction task</vt:lpstr>
      <vt:lpstr>Our Approach: Rule Induction task</vt:lpstr>
      <vt:lpstr>Our Approach: Rule Induction task</vt:lpstr>
      <vt:lpstr>Our Approach: Rule Induction task</vt:lpstr>
      <vt:lpstr>Our Approach: Classification task</vt:lpstr>
      <vt:lpstr>PowerPoint Presentation</vt:lpstr>
      <vt:lpstr>Experimental studies</vt:lpstr>
      <vt:lpstr>Results</vt:lpstr>
      <vt:lpstr>Results</vt:lpstr>
      <vt:lpstr>Results</vt:lpstr>
      <vt:lpstr>Results</vt:lpstr>
      <vt:lpstr>Experimental studies: Results Box plot for G-mean to compare EDARIC and other evolutionary approaches </vt:lpstr>
      <vt:lpstr>Experimental studies: Results Star plot for G-mean to compare EDARIC and other selected evolutionary approaches </vt:lpstr>
      <vt:lpstr>Conclusion</vt:lpstr>
      <vt:lpstr>PowerPoint Presentation</vt:lpstr>
      <vt:lpstr>PowerPoint Presentation</vt:lpstr>
      <vt:lpstr>Related Works: Existing Classifier Models</vt:lpstr>
      <vt:lpstr>Related Works: Existing Evolutionary Classifier Models</vt:lpstr>
      <vt:lpstr>Related Works: Existing Evolutionary Classifier Models</vt:lpstr>
      <vt:lpstr>Related Works: Existing non-Evolutionary Classifier Models</vt:lpstr>
      <vt:lpstr>PowerPoint Presentation</vt:lpstr>
      <vt:lpstr>Motivation</vt:lpstr>
      <vt:lpstr>Motivation</vt:lpstr>
      <vt:lpstr>Motivation</vt:lpstr>
      <vt:lpstr>Motivation</vt:lpstr>
      <vt:lpstr>Motivation</vt:lpstr>
      <vt:lpstr>Our Approach: Rule Induction task </vt:lpstr>
      <vt:lpstr>Our Approach: Rule Induction task </vt:lpstr>
      <vt:lpstr>Our Approach: Rule Induction task</vt:lpstr>
      <vt:lpstr>Our Approach: Rule Induction task</vt:lpstr>
      <vt:lpstr>Our Approach: Rule Induction task</vt:lpstr>
      <vt:lpstr>Our Approach: Rule Induction task</vt:lpstr>
      <vt:lpstr>Our Approach: Rule Induction task</vt:lpstr>
      <vt:lpstr>Our Approach: Rule Induction task</vt:lpstr>
      <vt:lpstr>Our Approach: Classification task</vt:lpstr>
      <vt:lpstr>PowerPoint Presentation</vt:lpstr>
      <vt:lpstr>Experimental studies:  Performance Measures </vt:lpstr>
      <vt:lpstr>Experimental studies:  Performance Measures </vt:lpstr>
      <vt:lpstr>Experimental studies:  Performance Measures </vt:lpstr>
      <vt:lpstr>Experimental studies: Results Box plot for accuracy to compare EDARIC and other evolutionary approaches </vt:lpstr>
      <vt:lpstr>Experimental studies: Results Star plot for Accuracy to compare EDARIC and other selected evolutionary approaches </vt:lpstr>
      <vt:lpstr>Experimental studies: Results Box plot for kappa to compare EDARIC and other evolutionary approaches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Experimental studies: Results  Accuracy and Kappa results for EDARIC on the standard data-sets</vt:lpstr>
      <vt:lpstr>Experimental studies: Results Gmean results for EDARIC on the imbalanced data-sets</vt:lpstr>
      <vt:lpstr>Experimental studies: Results Accuracy and Kappa results for EDARIC with selective and random deletion on the standard data-sets </vt:lpstr>
      <vt:lpstr>Experimental studies: Results G-mean results for EDARIC with selective and random deletion on the imbalanced data-sets </vt:lpstr>
      <vt:lpstr>Experimental studies: Results Wilcoxon signed rank test summary between EDARIC with selective deletion and random deletion </vt:lpstr>
      <vt:lpstr>Experimental studies: Results </vt:lpstr>
      <vt:lpstr>Experimental studies: Results </vt:lpstr>
      <vt:lpstr>Experimental studies: Results Comparison of accuracy and kappa results of EDARIC and state-of-the-art evolutionary approaches for standard data-sets </vt:lpstr>
      <vt:lpstr>Experimental studies: Results Wilcoxon signed rank test summary between EDARIC and other evolutionary approaches for standard data-sets </vt:lpstr>
      <vt:lpstr>Experimental studies: Results Iman Davenport test and Holm's post hoc test summary between EDARIC and  different families of evolutionary approaches for standard data-sets with  α= 0:05 </vt:lpstr>
      <vt:lpstr>Experimental studies: Results Iman Davenport test and Holm's post hoc test summary between EDARIC and  different families of evolutionary approaches for standard data-sets with  α= 0:05 </vt:lpstr>
      <vt:lpstr>Experimental studies: Results Comparison of g-mean results of EDARIC and state-of-the-art evolutionary approaches for imbalanced data-sets </vt:lpstr>
      <vt:lpstr>Experimental studies: Results Wilcoxon signed rank test summary between EDARIC and other evolutionary approaches for imbalanced data-sets </vt:lpstr>
      <vt:lpstr>Experimental studies: Results Iman Davenport test and Holm's post hoc test summary between EDARIC and di erent families of evolutionary approaches for imbalanced data-sets with  α= 0:05 </vt:lpstr>
      <vt:lpstr>Experimental studies: Results Comparison of accuracy and kappa results of EDARIC, family representative evolutionary approaches and state-of-the-art non-evolutionary approaches for standard data-sets </vt:lpstr>
      <vt:lpstr>Experimental studies: Results Box plot for accuracy to compare EDARIC and other evolutionary and non-evolutionary approaches </vt:lpstr>
      <vt:lpstr>Experimental studies: Results Star plot for Accuracy to compare EDARIC and other selected evolutionary and non-evolutionary approaches </vt:lpstr>
      <vt:lpstr>Experimental studies: Results Box plot for kappa to compare EDARIC and other evolutionary and non-evolutionary approaches </vt:lpstr>
      <vt:lpstr>Experimental studies: Results Star plot for Kappa to compare EDARIC and other selected evolutionary and non-evolutionary approaches </vt:lpstr>
      <vt:lpstr>Experimental studies: Results Wilcoxon signed rank test summary between EDARIC and state-of-the-art non-evolutionary approaches for standard data-sets </vt:lpstr>
      <vt:lpstr>Experimental studies: Results Iman Davenport test and Holm's post hoc test summary between EDARIC and state-of-the-art non-evolutionary approaches for standard data-sets </vt:lpstr>
      <vt:lpstr>Experimental studies: Results Comparison of g-mean results of EDARIC, family representatives of evolutionary approaches and state-of-the-art non-evolutionary algorithms for imbalanced data-sets </vt:lpstr>
      <vt:lpstr>Experimental studies: Results Box plot for G-mean to compare EDARIC and other evolutionary and non-evolutionary approaches </vt:lpstr>
      <vt:lpstr>Experimental studies: Results Star plot for Kappa to compare EDARIC and other selected evolutionary and non-evolutionary approaches </vt:lpstr>
      <vt:lpstr>PowerPoint Presentation</vt:lpstr>
      <vt:lpstr>Experimental studies: Results Iman Davenport test and Holm's post hoc test summary between EDARIC and state-of-the-art non-evolutionary approaches for imbalanced data-sets </vt:lpstr>
      <vt:lpstr>Experimental studies: Results Comparison ofGmean2  results of EDARIC, Orriol's customized versions of XCS and UCS </vt:lpstr>
      <vt:lpstr>Experimental studies: Results Pairwise Wilcoxon-Signed-Rank test summary between EDARIC and each of Orriol‘s customized versions of XCS, UCS </vt:lpstr>
      <vt:lpstr>Experimental studies: Results Iman Davenport test and Holm's post hoc test summary among EDARIC, Orriol's cus-tomized versions of XCS and UCS </vt:lpstr>
      <vt:lpstr>Experimental studies: Results Comparison of accuracy results of EDARIC, PART and SS-LCS </vt:lpstr>
      <vt:lpstr>Experimental studies: Results Pairwise Wilcoxon-Signed-Rank test summary between EDARIC and each of PART, SS-LCS </vt:lpstr>
      <vt:lpstr>Experimental studies: Results Iman Davenport test and Holm's post hoc test summary among EDARIC, PART and SS-LCS 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santu</dc:creator>
  <cp:lastModifiedBy>Karmaker Santu, Shubhra Kanti</cp:lastModifiedBy>
  <cp:revision>191</cp:revision>
  <dcterms:created xsi:type="dcterms:W3CDTF">2006-08-16T00:00:00Z</dcterms:created>
  <dcterms:modified xsi:type="dcterms:W3CDTF">2017-01-17T18:49:31Z</dcterms:modified>
</cp:coreProperties>
</file>